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5" r:id="rId1"/>
    <p:sldMasterId id="2147483746" r:id="rId2"/>
    <p:sldMasterId id="2147483747" r:id="rId3"/>
    <p:sldMasterId id="2147483748" r:id="rId4"/>
  </p:sldMasterIdLst>
  <p:notesMasterIdLst>
    <p:notesMasterId r:id="rId36"/>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x="9144000" cy="5143500" type="screen16x9"/>
  <p:notesSz cx="6858000" cy="9144000"/>
  <p:embeddedFontLst>
    <p:embeddedFont>
      <p:font typeface="Georgia" panose="02040502050405020303" pitchFamily="18" charset="0"/>
      <p:regular r:id="rId37"/>
      <p:bold r:id="rId38"/>
      <p:italic r:id="rId39"/>
      <p:boldItalic r:id="rId40"/>
    </p:embeddedFont>
    <p:embeddedFont>
      <p:font typeface="Open Sans" panose="020B0606030504020204" pitchFamily="34" charset="0"/>
      <p:regular r:id="rId41"/>
      <p:bold r:id="rId42"/>
      <p:italic r:id="rId43"/>
      <p:boldItalic r:id="rId44"/>
    </p:embeddedFont>
    <p:embeddedFont>
      <p:font typeface="Overpass Mono" panose="020B0604020202020204" charset="0"/>
      <p:regular r:id="rId45"/>
      <p:bold r:id="rId46"/>
    </p:embeddedFont>
    <p:embeddedFont>
      <p:font typeface="Permanent Marker" panose="020B0604020202020204" charset="0"/>
      <p:regular r:id="rId47"/>
    </p:embeddedFont>
    <p:embeddedFont>
      <p:font typeface="Poppins Medium" panose="00000600000000000000" pitchFamily="2" charset="0"/>
      <p:regular r:id="rId48"/>
      <p:bold r:id="rId49"/>
      <p:italic r:id="rId50"/>
      <p:boldItalic r:id="rId51"/>
    </p:embeddedFont>
    <p:embeddedFont>
      <p:font typeface="Roboto" panose="02000000000000000000" pitchFamily="2" charset="0"/>
      <p:regular r:id="rId52"/>
      <p:bold r:id="rId53"/>
      <p:italic r:id="rId54"/>
      <p:boldItalic r:id="rId55"/>
    </p:embeddedFont>
    <p:embeddedFont>
      <p:font typeface="Roboto Black" panose="02000000000000000000" pitchFamily="2" charset="0"/>
      <p:bold r:id="rId56"/>
      <p:boldItalic r:id="rId57"/>
    </p:embeddedFont>
    <p:embeddedFont>
      <p:font typeface="Roboto Condensed" panose="02000000000000000000" pitchFamily="2" charset="0"/>
      <p:regular r:id="rId58"/>
      <p:bold r:id="rId59"/>
      <p:italic r:id="rId60"/>
      <p:boldItalic r:id="rId61"/>
    </p:embeddedFont>
    <p:embeddedFont>
      <p:font typeface="Roboto Medium" panose="02000000000000000000" pitchFamily="2" charset="0"/>
      <p:regular r:id="rId62"/>
      <p:bold r:id="rId63"/>
      <p:italic r:id="rId64"/>
      <p:boldItalic r:id="rId65"/>
    </p:embeddedFont>
    <p:embeddedFont>
      <p:font typeface="Verdana" panose="020B0604030504040204" pitchFamily="3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etu Melwani" initials="" lastIdx="4" clrIdx="0"/>
  <p:cmAuthor id="1" name="D Gene Kraus"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CCDDC8-6F86-45F3-A8B4-AB13242EFFF5}">
  <a:tblStyle styleId="{F7CCDDC8-6F86-45F3-A8B4-AB13242EFFF5}"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9B02E6D9-507A-48C6-B13D-FFEFFB29279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02" autoAdjust="0"/>
    <p:restoredTop sz="94660"/>
  </p:normalViewPr>
  <p:slideViewPr>
    <p:cSldViewPr snapToGrid="0">
      <p:cViewPr varScale="1">
        <p:scale>
          <a:sx n="79" d="100"/>
          <a:sy n="79" d="100"/>
        </p:scale>
        <p:origin x="22" y="3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font" Target="fonts/font6.fntdata"/><Relationship Id="rId47" Type="http://schemas.openxmlformats.org/officeDocument/2006/relationships/font" Target="fonts/font11.fntdata"/><Relationship Id="rId63" Type="http://schemas.openxmlformats.org/officeDocument/2006/relationships/font" Target="fonts/font27.fntdata"/><Relationship Id="rId68" Type="http://schemas.openxmlformats.org/officeDocument/2006/relationships/font" Target="fonts/font32.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font" Target="fonts/font30.fntdata"/><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25.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font" Target="fonts/font33.fntdata"/><Relationship Id="rId8" Type="http://schemas.openxmlformats.org/officeDocument/2006/relationships/slide" Target="slides/slide4.xml"/><Relationship Id="rId51" Type="http://schemas.openxmlformats.org/officeDocument/2006/relationships/font" Target="fonts/font15.fntdata"/><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font" Target="fonts/font31.fntdata"/><Relationship Id="rId20" Type="http://schemas.openxmlformats.org/officeDocument/2006/relationships/slide" Target="slides/slide16.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3.fntdata"/><Relationship Id="rId34" Type="http://schemas.openxmlformats.org/officeDocument/2006/relationships/slide" Target="slides/slide30.xml"/><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3.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8fccd92f42_6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8fccd92f42_6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7916"/>
              </a:lnSpc>
              <a:spcBef>
                <a:spcPts val="0"/>
              </a:spcBef>
              <a:spcAft>
                <a:spcPts val="0"/>
              </a:spcAft>
              <a:buNone/>
            </a:pPr>
            <a:endParaRPr sz="1150">
              <a:solidFill>
                <a:schemeClr val="dk1"/>
              </a:solidFill>
            </a:endParaRPr>
          </a:p>
          <a:p>
            <a:pPr marL="0" lvl="0" indent="0" algn="l" rtl="0">
              <a:spcBef>
                <a:spcPts val="80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84a469afb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84a469afb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7e5c7143c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7e5c7143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c317b00b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c317b00b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6ddf67306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26ddf67306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77af86ef11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77af86ef11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80c55ba10e_4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280c55ba10e_4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2b72d4fd5ee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2b72d4fd5ee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b72d4fd5ee_5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b72d4fd5ee_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b72d4fd5ee_5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2b72d4fd5ee_5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2b72d4fd5ee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2" name="Google Shape;652;g2b72d4fd5ee_1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350">
                <a:solidFill>
                  <a:srgbClr val="111111"/>
                </a:solidFill>
                <a:highlight>
                  <a:srgbClr val="FFFFFF"/>
                </a:highlight>
                <a:latin typeface="Georgia"/>
                <a:ea typeface="Georgia"/>
                <a:cs typeface="Georgia"/>
                <a:sym typeface="Georgia"/>
              </a:rPr>
              <a:t>Scot: Using biomass as a fuel source can have wide reaching impacts well beyond the borders of our State.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80c55ba10e_4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80c55ba10e_4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https://native-land.ca/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2b72d4fd5ee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g2b72d4fd5ee_1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350">
                <a:solidFill>
                  <a:srgbClr val="111111"/>
                </a:solidFill>
                <a:highlight>
                  <a:srgbClr val="FFFFFF"/>
                </a:highlight>
                <a:latin typeface="Georgia"/>
                <a:ea typeface="Georgia"/>
                <a:cs typeface="Georgia"/>
                <a:sym typeface="Georgia"/>
              </a:rPr>
              <a:t>Scot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b72d4fd5ee_5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2b72d4fd5ee_5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b72d4fd5ee_5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b72d4fd5ee_5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2b72d4fd5ee_5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8" name="Google Shape;698;g2b72d4fd5ee_5_18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2b72d4fd5ee_5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8" name="Google Shape;708;g2b72d4fd5ee_5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2b72d4fd5ee_5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5" name="Google Shape;715;g2b72d4fd5ee_5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2b72d4fd5ee_5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2b72d4fd5ee_5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b72d4fd5ee_5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7" name="Google Shape;737;g2b72d4fd5ee_5_2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2b72d4fd5ee_5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2b72d4fd5ee_5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2b72d4fd5ee_5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2b72d4fd5ee_5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c977375fb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c977375fb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https://native-land.ca/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2b72d4fd5ee_5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2b72d4fd5ee_5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2b72d4fd5ee_5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2b72d4fd5ee_5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867f5086aa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2867f5086aa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7efd31ba9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7efd31ba9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867f5086a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867f5086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824fcd4bd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2824fcd4bd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b72d4e5b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b72d4e5b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7efd31ba97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7efd31ba97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p:spPr>
        <p:txBody>
          <a:bodyPr spcFirstLastPara="1" wrap="square" lIns="365750" tIns="91425" rIns="91425" bIns="91425" anchor="b" anchorCtr="0">
            <a:noAutofit/>
          </a:bodyPr>
          <a:lstStyle>
            <a:lvl1pPr lvl="0" algn="ctr" rtl="0">
              <a:spcBef>
                <a:spcPts val="0"/>
              </a:spcBef>
              <a:spcAft>
                <a:spcPts val="0"/>
              </a:spcAft>
              <a:buClr>
                <a:srgbClr val="FFA902"/>
              </a:buClr>
              <a:buSzPts val="5200"/>
              <a:buNone/>
              <a:defRPr sz="5200">
                <a:solidFill>
                  <a:srgbClr val="FFA902"/>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dk1"/>
              </a:buClr>
              <a:buSzPts val="2800"/>
              <a:buNone/>
              <a:defRPr sz="28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2200"/>
              <a:buNone/>
              <a:defRPr/>
            </a:lvl1pPr>
          </a:lstStyle>
          <a:p>
            <a:endParaRPr/>
          </a:p>
        </p:txBody>
      </p:sp>
      <p:sp>
        <p:nvSpPr>
          <p:cNvPr id="53"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3"/>
          <p:cNvSpPr txBox="1">
            <a:spLocks noGrp="1"/>
          </p:cNvSpPr>
          <p:nvPr>
            <p:ph type="title" hasCustomPrompt="1"/>
          </p:nvPr>
        </p:nvSpPr>
        <p:spPr>
          <a:xfrm>
            <a:off x="311700" y="1106125"/>
            <a:ext cx="8520600" cy="1963500"/>
          </a:xfrm>
          <a:prstGeom prst="rect">
            <a:avLst/>
          </a:prstGeom>
        </p:spPr>
        <p:txBody>
          <a:bodyPr spcFirstLastPara="1" wrap="square" lIns="365750"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6" name="Google Shape;56;p1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68300" algn="ctr" rtl="0">
              <a:spcBef>
                <a:spcPts val="0"/>
              </a:spcBef>
              <a:spcAft>
                <a:spcPts val="0"/>
              </a:spcAft>
              <a:buSzPts val="2200"/>
              <a:buChar char="●"/>
              <a:defRPr/>
            </a:lvl1pPr>
            <a:lvl2pPr marL="914400" lvl="1" indent="-330200" algn="ctr" rtl="0">
              <a:spcBef>
                <a:spcPts val="0"/>
              </a:spcBef>
              <a:spcAft>
                <a:spcPts val="0"/>
              </a:spcAft>
              <a:buSzPts val="16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57" name="Google Shape;5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829818" y="880182"/>
            <a:ext cx="7475100" cy="2194500"/>
          </a:xfrm>
          <a:prstGeom prst="rect">
            <a:avLst/>
          </a:prstGeom>
          <a:noFill/>
          <a:ln>
            <a:noFill/>
          </a:ln>
        </p:spPr>
        <p:txBody>
          <a:bodyPr spcFirstLastPara="1" wrap="square" lIns="91425" tIns="91425" rIns="91425" bIns="91425" anchor="b" anchorCtr="0">
            <a:noAutofit/>
          </a:bodyPr>
          <a:lstStyle>
            <a:lvl1pPr marR="0" lvl="0" algn="ctr" rtl="0">
              <a:lnSpc>
                <a:spcPct val="85000"/>
              </a:lnSpc>
              <a:spcBef>
                <a:spcPts val="0"/>
              </a:spcBef>
              <a:spcAft>
                <a:spcPts val="0"/>
              </a:spcAft>
              <a:buClr>
                <a:schemeClr val="accent1"/>
              </a:buClr>
              <a:buSzPts val="1400"/>
              <a:buFont typeface="Calibri"/>
              <a:buNone/>
              <a:defRPr sz="5130" b="0" i="0" u="none" strike="noStrike" cap="none">
                <a:solidFill>
                  <a:schemeClr val="accent1"/>
                </a:solidFill>
                <a:latin typeface="Calibri"/>
                <a:ea typeface="Calibri"/>
                <a:cs typeface="Calibri"/>
                <a:sym typeface="Calibri"/>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62" name="Google Shape;62;p15"/>
          <p:cNvSpPr txBox="1">
            <a:spLocks noGrp="1"/>
          </p:cNvSpPr>
          <p:nvPr>
            <p:ph type="body" idx="1"/>
          </p:nvPr>
        </p:nvSpPr>
        <p:spPr>
          <a:xfrm>
            <a:off x="1282446" y="3115890"/>
            <a:ext cx="6576900" cy="10230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90000"/>
              </a:lnSpc>
              <a:spcBef>
                <a:spcPts val="998"/>
              </a:spcBef>
              <a:spcAft>
                <a:spcPts val="0"/>
              </a:spcAft>
              <a:buClr>
                <a:schemeClr val="accent1"/>
              </a:buClr>
              <a:buSzPts val="1254"/>
              <a:buFont typeface="Calibri"/>
              <a:buNone/>
              <a:defRPr sz="1568" b="0" i="0" u="none" strike="noStrike" cap="none">
                <a:solidFill>
                  <a:schemeClr val="accent1"/>
                </a:solidFill>
                <a:latin typeface="Calibri"/>
                <a:ea typeface="Calibri"/>
                <a:cs typeface="Calibri"/>
                <a:sym typeface="Calibri"/>
              </a:defRPr>
            </a:lvl1pPr>
            <a:lvl2pPr marL="914400" marR="0" lvl="1" indent="-228600" algn="l" rtl="0">
              <a:lnSpc>
                <a:spcPct val="90000"/>
              </a:lnSpc>
              <a:spcBef>
                <a:spcPts val="143"/>
              </a:spcBef>
              <a:spcAft>
                <a:spcPts val="0"/>
              </a:spcAft>
              <a:buClr>
                <a:schemeClr val="accent1"/>
              </a:buClr>
              <a:buSzPts val="1140"/>
              <a:buFont typeface="Calibri"/>
              <a:buNone/>
              <a:defRPr sz="1283"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285"/>
              </a:spcBef>
              <a:spcAft>
                <a:spcPts val="0"/>
              </a:spcAft>
              <a:buClr>
                <a:schemeClr val="accent1"/>
              </a:buClr>
              <a:buSzPts val="1026"/>
              <a:buFont typeface="Calibri"/>
              <a:buNone/>
              <a:defRPr sz="114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285"/>
              </a:spcBef>
              <a:spcAft>
                <a:spcPts val="0"/>
              </a:spcAft>
              <a:buClr>
                <a:schemeClr val="accent1"/>
              </a:buClr>
              <a:buSzPts val="912"/>
              <a:buFont typeface="Calibri"/>
              <a:buNone/>
              <a:defRPr sz="997"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285"/>
              </a:spcBef>
              <a:spcAft>
                <a:spcPts val="0"/>
              </a:spcAft>
              <a:buClr>
                <a:schemeClr val="accent1"/>
              </a:buClr>
              <a:buSzPts val="912"/>
              <a:buFont typeface="Calibri"/>
              <a:buNone/>
              <a:defRPr sz="997"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285"/>
              </a:spcBef>
              <a:spcAft>
                <a:spcPts val="0"/>
              </a:spcAft>
              <a:buClr>
                <a:schemeClr val="accent1"/>
              </a:buClr>
              <a:buSzPts val="912"/>
              <a:buFont typeface="Calibri"/>
              <a:buNone/>
              <a:defRPr sz="997"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285"/>
              </a:spcBef>
              <a:spcAft>
                <a:spcPts val="0"/>
              </a:spcAft>
              <a:buClr>
                <a:schemeClr val="accent1"/>
              </a:buClr>
              <a:buSzPts val="912"/>
              <a:buFont typeface="Calibri"/>
              <a:buNone/>
              <a:defRPr sz="997"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285"/>
              </a:spcBef>
              <a:spcAft>
                <a:spcPts val="0"/>
              </a:spcAft>
              <a:buClr>
                <a:schemeClr val="accent1"/>
              </a:buClr>
              <a:buSzPts val="912"/>
              <a:buFont typeface="Calibri"/>
              <a:buNone/>
              <a:defRPr sz="997"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285"/>
              </a:spcBef>
              <a:spcAft>
                <a:spcPts val="285"/>
              </a:spcAft>
              <a:buClr>
                <a:schemeClr val="accent1"/>
              </a:buClr>
              <a:buSzPts val="912"/>
              <a:buFont typeface="Calibri"/>
              <a:buNone/>
              <a:defRPr sz="997" b="0" i="0" u="none" strike="noStrike" cap="none">
                <a:solidFill>
                  <a:srgbClr val="888888"/>
                </a:solidFill>
                <a:latin typeface="Calibri"/>
                <a:ea typeface="Calibri"/>
                <a:cs typeface="Calibri"/>
                <a:sym typeface="Calibri"/>
              </a:defRPr>
            </a:lvl9pPr>
          </a:lstStyle>
          <a:p>
            <a:endParaRPr/>
          </a:p>
        </p:txBody>
      </p:sp>
      <p:sp>
        <p:nvSpPr>
          <p:cNvPr id="63" name="Google Shape;63;p15"/>
          <p:cNvSpPr txBox="1">
            <a:spLocks noGrp="1"/>
          </p:cNvSpPr>
          <p:nvPr>
            <p:ph type="dt" idx="10"/>
          </p:nvPr>
        </p:nvSpPr>
        <p:spPr>
          <a:xfrm>
            <a:off x="857247" y="4667872"/>
            <a:ext cx="1746900" cy="27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SzPts val="1400"/>
              <a:buNone/>
              <a:defRPr sz="855"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9pPr>
          </a:lstStyle>
          <a:p>
            <a:endParaRPr/>
          </a:p>
        </p:txBody>
      </p:sp>
      <p:sp>
        <p:nvSpPr>
          <p:cNvPr id="64" name="Google Shape;64;p15"/>
          <p:cNvSpPr txBox="1">
            <a:spLocks noGrp="1"/>
          </p:cNvSpPr>
          <p:nvPr>
            <p:ph type="ftr" idx="11"/>
          </p:nvPr>
        </p:nvSpPr>
        <p:spPr>
          <a:xfrm>
            <a:off x="2961861" y="4667872"/>
            <a:ext cx="3538200" cy="2739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855"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9pPr>
          </a:lstStyle>
          <a:p>
            <a:endParaRPr/>
          </a:p>
        </p:txBody>
      </p:sp>
      <p:sp>
        <p:nvSpPr>
          <p:cNvPr id="65" name="Google Shape;65;p15"/>
          <p:cNvSpPr txBox="1">
            <a:spLocks noGrp="1"/>
          </p:cNvSpPr>
          <p:nvPr>
            <p:ph type="sldNum" idx="12"/>
          </p:nvPr>
        </p:nvSpPr>
        <p:spPr>
          <a:xfrm>
            <a:off x="6997147" y="4667872"/>
            <a:ext cx="12798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2">
    <p:bg>
      <p:bgPr>
        <a:solidFill>
          <a:srgbClr val="F1C232"/>
        </a:solidFill>
        <a:effectLst/>
      </p:bgPr>
    </p:bg>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829818" y="880182"/>
            <a:ext cx="7475100" cy="2194500"/>
          </a:xfrm>
          <a:prstGeom prst="rect">
            <a:avLst/>
          </a:prstGeom>
          <a:noFill/>
          <a:ln>
            <a:noFill/>
          </a:ln>
        </p:spPr>
        <p:txBody>
          <a:bodyPr spcFirstLastPara="1" wrap="square" lIns="91425" tIns="91425" rIns="91425" bIns="91425" anchor="b" anchorCtr="0">
            <a:noAutofit/>
          </a:bodyPr>
          <a:lstStyle>
            <a:lvl1pPr marR="0" lvl="0" algn="ctr" rtl="0">
              <a:lnSpc>
                <a:spcPct val="85000"/>
              </a:lnSpc>
              <a:spcBef>
                <a:spcPts val="0"/>
              </a:spcBef>
              <a:spcAft>
                <a:spcPts val="0"/>
              </a:spcAft>
              <a:buClr>
                <a:schemeClr val="accent1"/>
              </a:buClr>
              <a:buSzPts val="1400"/>
              <a:buFont typeface="Calibri"/>
              <a:buNone/>
              <a:defRPr sz="5130" b="0" i="0" u="none" strike="noStrike" cap="none">
                <a:solidFill>
                  <a:schemeClr val="accent1"/>
                </a:solidFill>
                <a:latin typeface="Calibri"/>
                <a:ea typeface="Calibri"/>
                <a:cs typeface="Calibri"/>
                <a:sym typeface="Calibri"/>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68" name="Google Shape;68;p16"/>
          <p:cNvSpPr txBox="1">
            <a:spLocks noGrp="1"/>
          </p:cNvSpPr>
          <p:nvPr>
            <p:ph type="body" idx="1"/>
          </p:nvPr>
        </p:nvSpPr>
        <p:spPr>
          <a:xfrm>
            <a:off x="1282446" y="3115890"/>
            <a:ext cx="6576900" cy="1023000"/>
          </a:xfrm>
          <a:prstGeom prst="rect">
            <a:avLst/>
          </a:prstGeom>
          <a:noFill/>
          <a:ln>
            <a:noFill/>
          </a:ln>
        </p:spPr>
        <p:txBody>
          <a:bodyPr spcFirstLastPara="1" wrap="square" lIns="91425" tIns="91425" rIns="91425" bIns="91425" anchor="t" anchorCtr="0">
            <a:noAutofit/>
          </a:bodyPr>
          <a:lstStyle>
            <a:lvl1pPr marL="457200" marR="0" lvl="0" indent="-228600" algn="ctr" rtl="0">
              <a:lnSpc>
                <a:spcPct val="90000"/>
              </a:lnSpc>
              <a:spcBef>
                <a:spcPts val="998"/>
              </a:spcBef>
              <a:spcAft>
                <a:spcPts val="0"/>
              </a:spcAft>
              <a:buClr>
                <a:schemeClr val="accent1"/>
              </a:buClr>
              <a:buSzPts val="1254"/>
              <a:buFont typeface="Calibri"/>
              <a:buNone/>
              <a:defRPr sz="1568" b="0" i="0" u="none" strike="noStrike" cap="none">
                <a:solidFill>
                  <a:schemeClr val="accent1"/>
                </a:solidFill>
                <a:latin typeface="Calibri"/>
                <a:ea typeface="Calibri"/>
                <a:cs typeface="Calibri"/>
                <a:sym typeface="Calibri"/>
              </a:defRPr>
            </a:lvl1pPr>
            <a:lvl2pPr marL="914400" marR="0" lvl="1" indent="-228600" algn="l" rtl="0">
              <a:lnSpc>
                <a:spcPct val="90000"/>
              </a:lnSpc>
              <a:spcBef>
                <a:spcPts val="143"/>
              </a:spcBef>
              <a:spcAft>
                <a:spcPts val="0"/>
              </a:spcAft>
              <a:buClr>
                <a:schemeClr val="accent1"/>
              </a:buClr>
              <a:buSzPts val="1140"/>
              <a:buFont typeface="Calibri"/>
              <a:buNone/>
              <a:defRPr sz="1283"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285"/>
              </a:spcBef>
              <a:spcAft>
                <a:spcPts val="0"/>
              </a:spcAft>
              <a:buClr>
                <a:schemeClr val="accent1"/>
              </a:buClr>
              <a:buSzPts val="1026"/>
              <a:buFont typeface="Calibri"/>
              <a:buNone/>
              <a:defRPr sz="114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285"/>
              </a:spcBef>
              <a:spcAft>
                <a:spcPts val="0"/>
              </a:spcAft>
              <a:buClr>
                <a:schemeClr val="accent1"/>
              </a:buClr>
              <a:buSzPts val="912"/>
              <a:buFont typeface="Calibri"/>
              <a:buNone/>
              <a:defRPr sz="997"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285"/>
              </a:spcBef>
              <a:spcAft>
                <a:spcPts val="0"/>
              </a:spcAft>
              <a:buClr>
                <a:schemeClr val="accent1"/>
              </a:buClr>
              <a:buSzPts val="912"/>
              <a:buFont typeface="Calibri"/>
              <a:buNone/>
              <a:defRPr sz="997"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285"/>
              </a:spcBef>
              <a:spcAft>
                <a:spcPts val="0"/>
              </a:spcAft>
              <a:buClr>
                <a:schemeClr val="accent1"/>
              </a:buClr>
              <a:buSzPts val="912"/>
              <a:buFont typeface="Calibri"/>
              <a:buNone/>
              <a:defRPr sz="997"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285"/>
              </a:spcBef>
              <a:spcAft>
                <a:spcPts val="0"/>
              </a:spcAft>
              <a:buClr>
                <a:schemeClr val="accent1"/>
              </a:buClr>
              <a:buSzPts val="912"/>
              <a:buFont typeface="Calibri"/>
              <a:buNone/>
              <a:defRPr sz="997"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285"/>
              </a:spcBef>
              <a:spcAft>
                <a:spcPts val="0"/>
              </a:spcAft>
              <a:buClr>
                <a:schemeClr val="accent1"/>
              </a:buClr>
              <a:buSzPts val="912"/>
              <a:buFont typeface="Calibri"/>
              <a:buNone/>
              <a:defRPr sz="997"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285"/>
              </a:spcBef>
              <a:spcAft>
                <a:spcPts val="285"/>
              </a:spcAft>
              <a:buClr>
                <a:schemeClr val="accent1"/>
              </a:buClr>
              <a:buSzPts val="912"/>
              <a:buFont typeface="Calibri"/>
              <a:buNone/>
              <a:defRPr sz="997" b="0" i="0" u="none" strike="noStrike" cap="none">
                <a:solidFill>
                  <a:srgbClr val="888888"/>
                </a:solidFill>
                <a:latin typeface="Calibri"/>
                <a:ea typeface="Calibri"/>
                <a:cs typeface="Calibri"/>
                <a:sym typeface="Calibri"/>
              </a:defRPr>
            </a:lvl9pPr>
          </a:lstStyle>
          <a:p>
            <a:endParaRPr/>
          </a:p>
        </p:txBody>
      </p:sp>
      <p:sp>
        <p:nvSpPr>
          <p:cNvPr id="69" name="Google Shape;69;p16"/>
          <p:cNvSpPr txBox="1">
            <a:spLocks noGrp="1"/>
          </p:cNvSpPr>
          <p:nvPr>
            <p:ph type="dt" idx="10"/>
          </p:nvPr>
        </p:nvSpPr>
        <p:spPr>
          <a:xfrm>
            <a:off x="857247" y="4667872"/>
            <a:ext cx="1746900" cy="27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SzPts val="1400"/>
              <a:buNone/>
              <a:defRPr sz="855"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9pPr>
          </a:lstStyle>
          <a:p>
            <a:endParaRPr/>
          </a:p>
        </p:txBody>
      </p:sp>
      <p:sp>
        <p:nvSpPr>
          <p:cNvPr id="70" name="Google Shape;70;p16"/>
          <p:cNvSpPr txBox="1">
            <a:spLocks noGrp="1"/>
          </p:cNvSpPr>
          <p:nvPr>
            <p:ph type="ftr" idx="11"/>
          </p:nvPr>
        </p:nvSpPr>
        <p:spPr>
          <a:xfrm>
            <a:off x="2961861" y="4667872"/>
            <a:ext cx="3538200" cy="2739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855"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9pPr>
          </a:lstStyle>
          <a:p>
            <a:endParaRPr/>
          </a:p>
        </p:txBody>
      </p:sp>
      <p:sp>
        <p:nvSpPr>
          <p:cNvPr id="71" name="Google Shape;71;p16"/>
          <p:cNvSpPr txBox="1">
            <a:spLocks noGrp="1"/>
          </p:cNvSpPr>
          <p:nvPr>
            <p:ph type="sldNum" idx="12"/>
          </p:nvPr>
        </p:nvSpPr>
        <p:spPr>
          <a:xfrm>
            <a:off x="6997147" y="4667872"/>
            <a:ext cx="12798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rgbClr val="0F81E8"/>
        </a:solidFill>
        <a:effectLst/>
      </p:bgPr>
    </p:bg>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57251" y="457200"/>
            <a:ext cx="7406700" cy="10173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accent1"/>
              </a:buClr>
              <a:buSzPts val="1400"/>
              <a:buFont typeface="Calibri"/>
              <a:buNone/>
              <a:defRPr sz="3135" b="0" i="0" u="none" strike="noStrike" cap="none">
                <a:solidFill>
                  <a:schemeClr val="accent1"/>
                </a:solidFill>
                <a:latin typeface="Calibri"/>
                <a:ea typeface="Calibri"/>
                <a:cs typeface="Calibri"/>
                <a:sym typeface="Calibri"/>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sp>
        <p:nvSpPr>
          <p:cNvPr id="74" name="Google Shape;74;p17"/>
          <p:cNvSpPr txBox="1">
            <a:spLocks noGrp="1"/>
          </p:cNvSpPr>
          <p:nvPr>
            <p:ph type="body" idx="1"/>
          </p:nvPr>
        </p:nvSpPr>
        <p:spPr>
          <a:xfrm>
            <a:off x="857251" y="1543050"/>
            <a:ext cx="7404600" cy="3028800"/>
          </a:xfrm>
          <a:prstGeom prst="rect">
            <a:avLst/>
          </a:prstGeom>
          <a:noFill/>
          <a:ln>
            <a:noFill/>
          </a:ln>
        </p:spPr>
        <p:txBody>
          <a:bodyPr spcFirstLastPara="1" wrap="square" lIns="91425" tIns="91425" rIns="91425" bIns="91425" anchor="t" anchorCtr="0">
            <a:noAutofit/>
          </a:bodyPr>
          <a:lstStyle>
            <a:lvl1pPr marL="457200" marR="0" lvl="0" indent="-308229" algn="l" rtl="0">
              <a:lnSpc>
                <a:spcPct val="90000"/>
              </a:lnSpc>
              <a:spcBef>
                <a:spcPts val="998"/>
              </a:spcBef>
              <a:spcAft>
                <a:spcPts val="0"/>
              </a:spcAft>
              <a:buClr>
                <a:schemeClr val="accent1"/>
              </a:buClr>
              <a:buSzPts val="1254"/>
              <a:buFont typeface="Calibri"/>
              <a:buChar char="•"/>
              <a:defRPr sz="1568" b="0" i="0" u="none" strike="noStrike" cap="none">
                <a:solidFill>
                  <a:schemeClr val="accent1"/>
                </a:solidFill>
                <a:latin typeface="Calibri"/>
                <a:ea typeface="Calibri"/>
                <a:cs typeface="Calibri"/>
                <a:sym typeface="Calibri"/>
              </a:defRPr>
            </a:lvl1pPr>
            <a:lvl2pPr marL="914400" marR="0" lvl="1" indent="-300990" algn="l" rtl="0">
              <a:lnSpc>
                <a:spcPct val="90000"/>
              </a:lnSpc>
              <a:spcBef>
                <a:spcPts val="143"/>
              </a:spcBef>
              <a:spcAft>
                <a:spcPts val="0"/>
              </a:spcAft>
              <a:buClr>
                <a:schemeClr val="accent1"/>
              </a:buClr>
              <a:buSzPts val="1140"/>
              <a:buFont typeface="Calibri"/>
              <a:buChar char="•"/>
              <a:defRPr sz="1425" b="0" i="0" u="none" strike="noStrike" cap="none">
                <a:solidFill>
                  <a:schemeClr val="accent1"/>
                </a:solidFill>
                <a:latin typeface="Calibri"/>
                <a:ea typeface="Calibri"/>
                <a:cs typeface="Calibri"/>
                <a:sym typeface="Calibri"/>
              </a:defRPr>
            </a:lvl2pPr>
            <a:lvl3pPr marL="1371600" marR="0" lvl="2" indent="-293750" algn="l" rtl="0">
              <a:lnSpc>
                <a:spcPct val="90000"/>
              </a:lnSpc>
              <a:spcBef>
                <a:spcPts val="285"/>
              </a:spcBef>
              <a:spcAft>
                <a:spcPts val="0"/>
              </a:spcAft>
              <a:buClr>
                <a:schemeClr val="accent1"/>
              </a:buClr>
              <a:buSzPts val="1026"/>
              <a:buFont typeface="Calibri"/>
              <a:buChar char="•"/>
              <a:defRPr sz="1283" b="0" i="0" u="none" strike="noStrike" cap="none">
                <a:solidFill>
                  <a:schemeClr val="accent1"/>
                </a:solidFill>
                <a:latin typeface="Calibri"/>
                <a:ea typeface="Calibri"/>
                <a:cs typeface="Calibri"/>
                <a:sym typeface="Calibri"/>
              </a:defRPr>
            </a:lvl3pPr>
            <a:lvl4pPr marL="1828800" marR="0" lvl="3" indent="-286511" algn="l" rtl="0">
              <a:lnSpc>
                <a:spcPct val="90000"/>
              </a:lnSpc>
              <a:spcBef>
                <a:spcPts val="285"/>
              </a:spcBef>
              <a:spcAft>
                <a:spcPts val="0"/>
              </a:spcAft>
              <a:buClr>
                <a:schemeClr val="accent1"/>
              </a:buClr>
              <a:buSzPts val="912"/>
              <a:buFont typeface="Calibri"/>
              <a:buChar char="•"/>
              <a:defRPr sz="1140" b="0" i="0" u="none" strike="noStrike" cap="none">
                <a:solidFill>
                  <a:schemeClr val="accent1"/>
                </a:solidFill>
                <a:latin typeface="Calibri"/>
                <a:ea typeface="Calibri"/>
                <a:cs typeface="Calibri"/>
                <a:sym typeface="Calibri"/>
              </a:defRPr>
            </a:lvl4pPr>
            <a:lvl5pPr marL="2286000" marR="0" lvl="4" indent="-286511" algn="l" rtl="0">
              <a:lnSpc>
                <a:spcPct val="90000"/>
              </a:lnSpc>
              <a:spcBef>
                <a:spcPts val="285"/>
              </a:spcBef>
              <a:spcAft>
                <a:spcPts val="0"/>
              </a:spcAft>
              <a:buClr>
                <a:schemeClr val="accent1"/>
              </a:buClr>
              <a:buSzPts val="912"/>
              <a:buFont typeface="Calibri"/>
              <a:buChar char="•"/>
              <a:defRPr sz="1140" b="0" i="0" u="none" strike="noStrike" cap="none">
                <a:solidFill>
                  <a:schemeClr val="accent1"/>
                </a:solidFill>
                <a:latin typeface="Calibri"/>
                <a:ea typeface="Calibri"/>
                <a:cs typeface="Calibri"/>
                <a:sym typeface="Calibri"/>
              </a:defRPr>
            </a:lvl5pPr>
            <a:lvl6pPr marL="2743200" marR="0" lvl="5" indent="-286511" algn="l" rtl="0">
              <a:lnSpc>
                <a:spcPct val="90000"/>
              </a:lnSpc>
              <a:spcBef>
                <a:spcPts val="285"/>
              </a:spcBef>
              <a:spcAft>
                <a:spcPts val="0"/>
              </a:spcAft>
              <a:buClr>
                <a:schemeClr val="accent1"/>
              </a:buClr>
              <a:buSzPts val="912"/>
              <a:buFont typeface="Calibri"/>
              <a:buChar char="•"/>
              <a:defRPr sz="1140" b="0" i="0" u="none" strike="noStrike" cap="none">
                <a:solidFill>
                  <a:schemeClr val="accent1"/>
                </a:solidFill>
                <a:latin typeface="Calibri"/>
                <a:ea typeface="Calibri"/>
                <a:cs typeface="Calibri"/>
                <a:sym typeface="Calibri"/>
              </a:defRPr>
            </a:lvl6pPr>
            <a:lvl7pPr marL="3200400" marR="0" lvl="6" indent="-286511" algn="l" rtl="0">
              <a:lnSpc>
                <a:spcPct val="90000"/>
              </a:lnSpc>
              <a:spcBef>
                <a:spcPts val="285"/>
              </a:spcBef>
              <a:spcAft>
                <a:spcPts val="0"/>
              </a:spcAft>
              <a:buClr>
                <a:schemeClr val="accent1"/>
              </a:buClr>
              <a:buSzPts val="912"/>
              <a:buFont typeface="Calibri"/>
              <a:buChar char="•"/>
              <a:defRPr sz="1140" b="0" i="0" u="none" strike="noStrike" cap="none">
                <a:solidFill>
                  <a:schemeClr val="accent1"/>
                </a:solidFill>
                <a:latin typeface="Calibri"/>
                <a:ea typeface="Calibri"/>
                <a:cs typeface="Calibri"/>
                <a:sym typeface="Calibri"/>
              </a:defRPr>
            </a:lvl7pPr>
            <a:lvl8pPr marL="3657600" marR="0" lvl="7" indent="-286511" algn="l" rtl="0">
              <a:lnSpc>
                <a:spcPct val="90000"/>
              </a:lnSpc>
              <a:spcBef>
                <a:spcPts val="285"/>
              </a:spcBef>
              <a:spcAft>
                <a:spcPts val="0"/>
              </a:spcAft>
              <a:buClr>
                <a:schemeClr val="accent1"/>
              </a:buClr>
              <a:buSzPts val="912"/>
              <a:buFont typeface="Calibri"/>
              <a:buChar char="•"/>
              <a:defRPr sz="1140" b="0" i="0" u="none" strike="noStrike" cap="none">
                <a:solidFill>
                  <a:schemeClr val="accent1"/>
                </a:solidFill>
                <a:latin typeface="Calibri"/>
                <a:ea typeface="Calibri"/>
                <a:cs typeface="Calibri"/>
                <a:sym typeface="Calibri"/>
              </a:defRPr>
            </a:lvl8pPr>
            <a:lvl9pPr marL="4114800" marR="0" lvl="8" indent="-286511" algn="l" rtl="0">
              <a:lnSpc>
                <a:spcPct val="90000"/>
              </a:lnSpc>
              <a:spcBef>
                <a:spcPts val="285"/>
              </a:spcBef>
              <a:spcAft>
                <a:spcPts val="285"/>
              </a:spcAft>
              <a:buClr>
                <a:schemeClr val="accent1"/>
              </a:buClr>
              <a:buSzPts val="912"/>
              <a:buFont typeface="Calibri"/>
              <a:buChar char="•"/>
              <a:defRPr sz="1140" b="0" i="0" u="none" strike="noStrike" cap="none">
                <a:solidFill>
                  <a:schemeClr val="accent1"/>
                </a:solidFill>
                <a:latin typeface="Calibri"/>
                <a:ea typeface="Calibri"/>
                <a:cs typeface="Calibri"/>
                <a:sym typeface="Calibri"/>
              </a:defRPr>
            </a:lvl9pPr>
          </a:lstStyle>
          <a:p>
            <a:endParaRPr/>
          </a:p>
        </p:txBody>
      </p:sp>
      <p:sp>
        <p:nvSpPr>
          <p:cNvPr id="75" name="Google Shape;75;p17"/>
          <p:cNvSpPr txBox="1">
            <a:spLocks noGrp="1"/>
          </p:cNvSpPr>
          <p:nvPr>
            <p:ph type="dt" idx="10"/>
          </p:nvPr>
        </p:nvSpPr>
        <p:spPr>
          <a:xfrm>
            <a:off x="857247" y="4667872"/>
            <a:ext cx="1746900" cy="27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SzPts val="1400"/>
              <a:buNone/>
              <a:defRPr sz="855"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9pPr>
          </a:lstStyle>
          <a:p>
            <a:endParaRPr/>
          </a:p>
        </p:txBody>
      </p:sp>
      <p:sp>
        <p:nvSpPr>
          <p:cNvPr id="76" name="Google Shape;76;p17"/>
          <p:cNvSpPr txBox="1">
            <a:spLocks noGrp="1"/>
          </p:cNvSpPr>
          <p:nvPr>
            <p:ph type="ftr" idx="11"/>
          </p:nvPr>
        </p:nvSpPr>
        <p:spPr>
          <a:xfrm>
            <a:off x="2961861" y="4667872"/>
            <a:ext cx="3538200" cy="2739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SzPts val="1400"/>
              <a:buNone/>
              <a:defRPr sz="855"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400" b="1" i="0" u="none" strike="noStrike" cap="none">
                <a:solidFill>
                  <a:schemeClr val="dk1"/>
                </a:solidFill>
                <a:latin typeface="Arial"/>
                <a:ea typeface="Arial"/>
                <a:cs typeface="Arial"/>
                <a:sym typeface="Arial"/>
              </a:defRPr>
            </a:lvl9pPr>
          </a:lstStyle>
          <a:p>
            <a:endParaRPr/>
          </a:p>
        </p:txBody>
      </p:sp>
      <p:sp>
        <p:nvSpPr>
          <p:cNvPr id="77" name="Google Shape;77;p17"/>
          <p:cNvSpPr txBox="1">
            <a:spLocks noGrp="1"/>
          </p:cNvSpPr>
          <p:nvPr>
            <p:ph type="sldNum" idx="12"/>
          </p:nvPr>
        </p:nvSpPr>
        <p:spPr>
          <a:xfrm>
            <a:off x="6997147" y="4667872"/>
            <a:ext cx="12798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55"/>
              <a:buFont typeface="Arial"/>
              <a:buNone/>
              <a:defRPr sz="855" b="1" i="0" u="none" strike="noStrike" cap="none">
                <a:solidFill>
                  <a:srgbClr val="1CADE4"/>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4" name="Google Shape;8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5"/>
        <p:cNvGrpSpPr/>
        <p:nvPr/>
      </p:nvGrpSpPr>
      <p:grpSpPr>
        <a:xfrm>
          <a:off x="0" y="0"/>
          <a:ext cx="0" cy="0"/>
          <a:chOff x="0" y="0"/>
          <a:chExt cx="0" cy="0"/>
        </a:xfrm>
      </p:grpSpPr>
      <p:sp>
        <p:nvSpPr>
          <p:cNvPr id="86" name="Google Shape;86;p2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87" name="Google Shape;87;p2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88" name="Google Shape;8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sp>
        <p:nvSpPr>
          <p:cNvPr id="90" name="Google Shape;90;p2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1" name="Google Shape;9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4" name="Google Shape;94;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95" name="Google Shape;95;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no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5" name="Google Shape;15;p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6" name="Google Shape;16;p3"/>
          <p:cNvSpPr txBox="1">
            <a:spLocks noGrp="1"/>
          </p:cNvSpPr>
          <p:nvPr>
            <p:ph type="title"/>
          </p:nvPr>
        </p:nvSpPr>
        <p:spPr>
          <a:xfrm>
            <a:off x="0" y="2150850"/>
            <a:ext cx="9144000" cy="841800"/>
          </a:xfrm>
          <a:prstGeom prst="rect">
            <a:avLst/>
          </a:prstGeom>
          <a:solidFill>
            <a:srgbClr val="FFA902"/>
          </a:solidFill>
        </p:spPr>
        <p:txBody>
          <a:bodyPr spcFirstLastPara="1" wrap="square" lIns="91425" tIns="91425" rIns="91425" bIns="91425" anchor="ctr" anchorCtr="0">
            <a:noAutofit/>
          </a:bodyPr>
          <a:lstStyle>
            <a:lvl1pPr lvl="0" algn="ctr" rtl="0">
              <a:spcBef>
                <a:spcPts val="0"/>
              </a:spcBef>
              <a:spcAft>
                <a:spcPts val="0"/>
              </a:spcAft>
              <a:buSzPts val="38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8" name="Google Shape;98;p23"/>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99" name="Google Shape;99;p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00" name="Google Shape;100;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1"/>
        <p:cNvGrpSpPr/>
        <p:nvPr/>
      </p:nvGrpSpPr>
      <p:grpSpPr>
        <a:xfrm>
          <a:off x="0" y="0"/>
          <a:ext cx="0" cy="0"/>
          <a:chOff x="0" y="0"/>
          <a:chExt cx="0" cy="0"/>
        </a:xfrm>
      </p:grpSpPr>
      <p:sp>
        <p:nvSpPr>
          <p:cNvPr id="102" name="Google Shape;102;p24"/>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03" name="Google Shape;103;p24"/>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104" name="Google Shape;104;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5"/>
        <p:cNvGrpSpPr/>
        <p:nvPr/>
      </p:nvGrpSpPr>
      <p:grpSpPr>
        <a:xfrm>
          <a:off x="0" y="0"/>
          <a:ext cx="0" cy="0"/>
          <a:chOff x="0" y="0"/>
          <a:chExt cx="0" cy="0"/>
        </a:xfrm>
      </p:grpSpPr>
      <p:sp>
        <p:nvSpPr>
          <p:cNvPr id="106" name="Google Shape;106;p25"/>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07" name="Google Shape;107;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2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6"/>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11" name="Google Shape;111;p2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2" name="Google Shape;112;p26"/>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13" name="Google Shape;113;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4"/>
        <p:cNvGrpSpPr/>
        <p:nvPr/>
      </p:nvGrpSpPr>
      <p:grpSpPr>
        <a:xfrm>
          <a:off x="0" y="0"/>
          <a:ext cx="0" cy="0"/>
          <a:chOff x="0" y="0"/>
          <a:chExt cx="0" cy="0"/>
        </a:xfrm>
      </p:grpSpPr>
      <p:sp>
        <p:nvSpPr>
          <p:cNvPr id="115" name="Google Shape;115;p2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116" name="Google Shape;116;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7"/>
        <p:cNvGrpSpPr/>
        <p:nvPr/>
      </p:nvGrpSpPr>
      <p:grpSpPr>
        <a:xfrm>
          <a:off x="0" y="0"/>
          <a:ext cx="0" cy="0"/>
          <a:chOff x="0" y="0"/>
          <a:chExt cx="0" cy="0"/>
        </a:xfrm>
      </p:grpSpPr>
      <p:sp>
        <p:nvSpPr>
          <p:cNvPr id="118" name="Google Shape;118;p28"/>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9" name="Google Shape;119;p28"/>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120" name="Google Shape;120;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1"/>
        <p:cNvGrpSpPr/>
        <p:nvPr/>
      </p:nvGrpSpPr>
      <p:grpSpPr>
        <a:xfrm>
          <a:off x="0" y="0"/>
          <a:ext cx="0" cy="0"/>
          <a:chOff x="0" y="0"/>
          <a:chExt cx="0" cy="0"/>
        </a:xfrm>
      </p:grpSpPr>
      <p:sp>
        <p:nvSpPr>
          <p:cNvPr id="122" name="Google Shape;122;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3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1" name="Google Shape;131;p3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2" name="Google Shape;132;p3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3"/>
        <p:cNvGrpSpPr/>
        <p:nvPr/>
      </p:nvGrpSpPr>
      <p:grpSpPr>
        <a:xfrm>
          <a:off x="0" y="0"/>
          <a:ext cx="0" cy="0"/>
          <a:chOff x="0" y="0"/>
          <a:chExt cx="0" cy="0"/>
        </a:xfrm>
      </p:grpSpPr>
      <p:sp>
        <p:nvSpPr>
          <p:cNvPr id="134" name="Google Shape;134;p3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5" name="Google Shape;135;p32"/>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6" name="Google Shape;136;p3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7" name="Google Shape;137;p3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8" name="Google Shape;138;p3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9"/>
        <p:cNvGrpSpPr/>
        <p:nvPr/>
      </p:nvGrpSpPr>
      <p:grpSpPr>
        <a:xfrm>
          <a:off x="0" y="0"/>
          <a:ext cx="0" cy="0"/>
          <a:chOff x="0" y="0"/>
          <a:chExt cx="0" cy="0"/>
        </a:xfrm>
      </p:grpSpPr>
      <p:sp>
        <p:nvSpPr>
          <p:cNvPr id="140" name="Google Shape;140;p3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1" name="Google Shape;141;p33"/>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42" name="Google Shape;142;p33"/>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43" name="Google Shape;143;p3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4" name="Google Shape;144;p3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3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0" y="0"/>
            <a:ext cx="9144000" cy="865200"/>
          </a:xfrm>
          <a:prstGeom prst="rect">
            <a:avLst/>
          </a:prstGeom>
        </p:spPr>
        <p:txBody>
          <a:bodyPr spcFirstLastPara="1" wrap="square" lIns="365750" tIns="91425" rIns="91425" bIns="91425" anchor="ctr"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48450" y="1076275"/>
            <a:ext cx="8484000" cy="3416400"/>
          </a:xfrm>
          <a:prstGeom prst="rect">
            <a:avLst/>
          </a:prstGeom>
        </p:spPr>
        <p:txBody>
          <a:bodyPr spcFirstLastPara="1" wrap="square" lIns="91425" tIns="91425" rIns="91425" bIns="91425" anchor="t" anchorCtr="0">
            <a:noAutofit/>
          </a:bodyPr>
          <a:lstStyle>
            <a:lvl1pPr marL="457200" lvl="0" indent="-381000" rtl="0">
              <a:spcBef>
                <a:spcPts val="0"/>
              </a:spcBef>
              <a:spcAft>
                <a:spcPts val="0"/>
              </a:spcAft>
              <a:buSzPts val="2400"/>
              <a:buChar char="●"/>
              <a:defRPr sz="2400"/>
            </a:lvl1pPr>
            <a:lvl2pPr marL="914400" lvl="1" indent="-342900" rtl="0">
              <a:spcBef>
                <a:spcPts val="0"/>
              </a:spcBef>
              <a:spcAft>
                <a:spcPts val="0"/>
              </a:spcAft>
              <a:buSzPts val="1800"/>
              <a:buChar char="○"/>
              <a:defRPr sz="1800"/>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6"/>
        <p:cNvGrpSpPr/>
        <p:nvPr/>
      </p:nvGrpSpPr>
      <p:grpSpPr>
        <a:xfrm>
          <a:off x="0" y="0"/>
          <a:ext cx="0" cy="0"/>
          <a:chOff x="0" y="0"/>
          <a:chExt cx="0" cy="0"/>
        </a:xfrm>
      </p:grpSpPr>
      <p:sp>
        <p:nvSpPr>
          <p:cNvPr id="147" name="Google Shape;147;p34"/>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8" name="Google Shape;148;p34"/>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49" name="Google Shape;149;p3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0" name="Google Shape;150;p3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1" name="Google Shape;151;p3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2"/>
        <p:cNvGrpSpPr/>
        <p:nvPr/>
      </p:nvGrpSpPr>
      <p:grpSpPr>
        <a:xfrm>
          <a:off x="0" y="0"/>
          <a:ext cx="0" cy="0"/>
          <a:chOff x="0" y="0"/>
          <a:chExt cx="0" cy="0"/>
        </a:xfrm>
      </p:grpSpPr>
      <p:sp>
        <p:nvSpPr>
          <p:cNvPr id="153" name="Google Shape;153;p3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4" name="Google Shape;154;p35"/>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5" name="Google Shape;155;p35"/>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56" name="Google Shape;156;p3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7" name="Google Shape;157;p3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8" name="Google Shape;158;p3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59"/>
        <p:cNvGrpSpPr/>
        <p:nvPr/>
      </p:nvGrpSpPr>
      <p:grpSpPr>
        <a:xfrm>
          <a:off x="0" y="0"/>
          <a:ext cx="0" cy="0"/>
          <a:chOff x="0" y="0"/>
          <a:chExt cx="0" cy="0"/>
        </a:xfrm>
      </p:grpSpPr>
      <p:sp>
        <p:nvSpPr>
          <p:cNvPr id="160" name="Google Shape;160;p36"/>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1" name="Google Shape;161;p36"/>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62" name="Google Shape;162;p36"/>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3" name="Google Shape;163;p36"/>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64" name="Google Shape;164;p36"/>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5" name="Google Shape;165;p3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6" name="Google Shape;166;p3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7" name="Google Shape;167;p3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8"/>
        <p:cNvGrpSpPr/>
        <p:nvPr/>
      </p:nvGrpSpPr>
      <p:grpSpPr>
        <a:xfrm>
          <a:off x="0" y="0"/>
          <a:ext cx="0" cy="0"/>
          <a:chOff x="0" y="0"/>
          <a:chExt cx="0" cy="0"/>
        </a:xfrm>
      </p:grpSpPr>
      <p:sp>
        <p:nvSpPr>
          <p:cNvPr id="169" name="Google Shape;169;p3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0" name="Google Shape;170;p3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1" name="Google Shape;171;p3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2" name="Google Shape;172;p3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3"/>
        <p:cNvGrpSpPr/>
        <p:nvPr/>
      </p:nvGrpSpPr>
      <p:grpSpPr>
        <a:xfrm>
          <a:off x="0" y="0"/>
          <a:ext cx="0" cy="0"/>
          <a:chOff x="0" y="0"/>
          <a:chExt cx="0" cy="0"/>
        </a:xfrm>
      </p:grpSpPr>
      <p:sp>
        <p:nvSpPr>
          <p:cNvPr id="174" name="Google Shape;174;p38"/>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5" name="Google Shape;175;p38"/>
          <p:cNvSpPr>
            <a:spLocks noGrp="1"/>
          </p:cNvSpPr>
          <p:nvPr>
            <p:ph type="pic" idx="2"/>
          </p:nvPr>
        </p:nvSpPr>
        <p:spPr>
          <a:xfrm>
            <a:off x="3887391" y="740569"/>
            <a:ext cx="4629150" cy="3655219"/>
          </a:xfrm>
          <a:prstGeom prst="rect">
            <a:avLst/>
          </a:prstGeom>
          <a:noFill/>
          <a:ln>
            <a:noFill/>
          </a:ln>
        </p:spPr>
      </p:sp>
      <p:sp>
        <p:nvSpPr>
          <p:cNvPr id="176" name="Google Shape;176;p38"/>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77" name="Google Shape;177;p3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8" name="Google Shape;178;p3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9" name="Google Shape;179;p3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0"/>
        <p:cNvGrpSpPr/>
        <p:nvPr/>
      </p:nvGrpSpPr>
      <p:grpSpPr>
        <a:xfrm>
          <a:off x="0" y="0"/>
          <a:ext cx="0" cy="0"/>
          <a:chOff x="0" y="0"/>
          <a:chExt cx="0" cy="0"/>
        </a:xfrm>
      </p:grpSpPr>
      <p:sp>
        <p:nvSpPr>
          <p:cNvPr id="181" name="Google Shape;181;p3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2" name="Google Shape;182;p39"/>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3" name="Google Shape;183;p3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4" name="Google Shape;184;p3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5" name="Google Shape;185;p3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6"/>
        <p:cNvGrpSpPr/>
        <p:nvPr/>
      </p:nvGrpSpPr>
      <p:grpSpPr>
        <a:xfrm>
          <a:off x="0" y="0"/>
          <a:ext cx="0" cy="0"/>
          <a:chOff x="0" y="0"/>
          <a:chExt cx="0" cy="0"/>
        </a:xfrm>
      </p:grpSpPr>
      <p:sp>
        <p:nvSpPr>
          <p:cNvPr id="187" name="Google Shape;187;p40"/>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8" name="Google Shape;188;p40"/>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9" name="Google Shape;189;p4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0" name="Google Shape;190;p4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1" name="Google Shape;191;p4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8"/>
        <p:cNvGrpSpPr/>
        <p:nvPr/>
      </p:nvGrpSpPr>
      <p:grpSpPr>
        <a:xfrm>
          <a:off x="0" y="0"/>
          <a:ext cx="0" cy="0"/>
          <a:chOff x="0" y="0"/>
          <a:chExt cx="0" cy="0"/>
        </a:xfrm>
      </p:grpSpPr>
      <p:sp>
        <p:nvSpPr>
          <p:cNvPr id="199" name="Google Shape;199;p42"/>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0" name="Google Shape;200;p42"/>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01" name="Google Shape;201;p4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2" name="Google Shape;202;p4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3" name="Google Shape;203;p4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04"/>
        <p:cNvGrpSpPr/>
        <p:nvPr/>
      </p:nvGrpSpPr>
      <p:grpSpPr>
        <a:xfrm>
          <a:off x="0" y="0"/>
          <a:ext cx="0" cy="0"/>
          <a:chOff x="0" y="0"/>
          <a:chExt cx="0" cy="0"/>
        </a:xfrm>
      </p:grpSpPr>
      <p:sp>
        <p:nvSpPr>
          <p:cNvPr id="205" name="Google Shape;205;p4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6" name="Google Shape;206;p4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7" name="Google Shape;207;p4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8" name="Google Shape;208;p4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9" name="Google Shape;209;p4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0"/>
        <p:cNvGrpSpPr/>
        <p:nvPr/>
      </p:nvGrpSpPr>
      <p:grpSpPr>
        <a:xfrm>
          <a:off x="0" y="0"/>
          <a:ext cx="0" cy="0"/>
          <a:chOff x="0" y="0"/>
          <a:chExt cx="0" cy="0"/>
        </a:xfrm>
      </p:grpSpPr>
      <p:sp>
        <p:nvSpPr>
          <p:cNvPr id="211" name="Google Shape;211;p44"/>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2" name="Google Shape;212;p44"/>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13" name="Google Shape;213;p4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4" name="Google Shape;214;p4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5" name="Google Shape;215;p4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eal">
  <p:cSld name="TITLE_AND_BODY_1">
    <p:bg>
      <p:bgPr>
        <a:no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0" y="0"/>
            <a:ext cx="9144000" cy="865200"/>
          </a:xfrm>
          <a:prstGeom prst="rect">
            <a:avLst/>
          </a:prstGeom>
          <a:solidFill>
            <a:srgbClr val="40D7D4"/>
          </a:solidFill>
        </p:spPr>
        <p:txBody>
          <a:bodyPr spcFirstLastPara="1" wrap="square" lIns="365750" tIns="91425" rIns="91425" bIns="91425" anchor="ctr"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48450" y="1076275"/>
            <a:ext cx="8484000" cy="3416400"/>
          </a:xfrm>
          <a:prstGeom prst="rect">
            <a:avLst/>
          </a:prstGeom>
        </p:spPr>
        <p:txBody>
          <a:bodyPr spcFirstLastPara="1" wrap="square" lIns="91425" tIns="91425" rIns="91425" bIns="91425" anchor="t" anchorCtr="0">
            <a:noAutofit/>
          </a:bodyPr>
          <a:lstStyle>
            <a:lvl1pPr marL="457200" lvl="0" indent="-381000" rtl="0">
              <a:spcBef>
                <a:spcPts val="0"/>
              </a:spcBef>
              <a:spcAft>
                <a:spcPts val="0"/>
              </a:spcAft>
              <a:buClr>
                <a:schemeClr val="dk1"/>
              </a:buClr>
              <a:buSzPts val="2400"/>
              <a:buChar char="●"/>
              <a:defRPr sz="2400">
                <a:solidFill>
                  <a:schemeClr val="dk1"/>
                </a:solidFill>
              </a:defRPr>
            </a:lvl1pPr>
            <a:lvl2pPr marL="914400" lvl="1" indent="-342900" rtl="0">
              <a:spcBef>
                <a:spcPts val="0"/>
              </a:spcBef>
              <a:spcAft>
                <a:spcPts val="0"/>
              </a:spcAft>
              <a:buClr>
                <a:schemeClr val="dk1"/>
              </a:buClr>
              <a:buSzPts val="1800"/>
              <a:buChar char="○"/>
              <a:defRPr sz="1800">
                <a:solidFill>
                  <a:schemeClr val="dk1"/>
                </a:solidFill>
              </a:defRPr>
            </a:lvl2pPr>
            <a:lvl3pPr marL="1371600" lvl="2" indent="-317500" rtl="0">
              <a:spcBef>
                <a:spcPts val="0"/>
              </a:spcBef>
              <a:spcAft>
                <a:spcPts val="0"/>
              </a:spcAft>
              <a:buClr>
                <a:schemeClr val="dk1"/>
              </a:buClr>
              <a:buSzPts val="1400"/>
              <a:buChar char="■"/>
              <a:defRPr>
                <a:solidFill>
                  <a:schemeClr val="dk1"/>
                </a:solidFill>
              </a:defRPr>
            </a:lvl3pPr>
            <a:lvl4pPr marL="1828800" lvl="3" indent="-317500" rtl="0">
              <a:spcBef>
                <a:spcPts val="0"/>
              </a:spcBef>
              <a:spcAft>
                <a:spcPts val="0"/>
              </a:spcAft>
              <a:buClr>
                <a:schemeClr val="dk1"/>
              </a:buClr>
              <a:buSzPts val="1400"/>
              <a:buChar char="●"/>
              <a:defRPr>
                <a:solidFill>
                  <a:schemeClr val="dk1"/>
                </a:solidFill>
              </a:defRPr>
            </a:lvl4pPr>
            <a:lvl5pPr marL="2286000" lvl="4" indent="-317500" rtl="0">
              <a:spcBef>
                <a:spcPts val="0"/>
              </a:spcBef>
              <a:spcAft>
                <a:spcPts val="0"/>
              </a:spcAft>
              <a:buClr>
                <a:schemeClr val="dk1"/>
              </a:buClr>
              <a:buSzPts val="1400"/>
              <a:buChar char="○"/>
              <a:defRPr>
                <a:solidFill>
                  <a:schemeClr val="dk1"/>
                </a:solidFill>
              </a:defRPr>
            </a:lvl5pPr>
            <a:lvl6pPr marL="2743200" lvl="5" indent="-317500" rtl="0">
              <a:spcBef>
                <a:spcPts val="0"/>
              </a:spcBef>
              <a:spcAft>
                <a:spcPts val="0"/>
              </a:spcAft>
              <a:buClr>
                <a:schemeClr val="dk1"/>
              </a:buClr>
              <a:buSzPts val="1400"/>
              <a:buChar char="■"/>
              <a:defRPr>
                <a:solidFill>
                  <a:schemeClr val="dk1"/>
                </a:solidFill>
              </a:defRPr>
            </a:lvl6pPr>
            <a:lvl7pPr marL="3200400" lvl="6" indent="-317500" rtl="0">
              <a:spcBef>
                <a:spcPts val="0"/>
              </a:spcBef>
              <a:spcAft>
                <a:spcPts val="0"/>
              </a:spcAft>
              <a:buClr>
                <a:schemeClr val="dk1"/>
              </a:buClr>
              <a:buSzPts val="1400"/>
              <a:buChar char="●"/>
              <a:defRPr>
                <a:solidFill>
                  <a:schemeClr val="dk1"/>
                </a:solidFill>
              </a:defRPr>
            </a:lvl7pPr>
            <a:lvl8pPr marL="3657600" lvl="7" indent="-317500" rtl="0">
              <a:spcBef>
                <a:spcPts val="0"/>
              </a:spcBef>
              <a:spcAft>
                <a:spcPts val="0"/>
              </a:spcAft>
              <a:buClr>
                <a:schemeClr val="dk1"/>
              </a:buClr>
              <a:buSzPts val="1400"/>
              <a:buChar char="○"/>
              <a:defRPr>
                <a:solidFill>
                  <a:schemeClr val="dk1"/>
                </a:solidFill>
              </a:defRPr>
            </a:lvl8pPr>
            <a:lvl9pPr marL="4114800" lvl="8" indent="-317500" rtl="0">
              <a:spcBef>
                <a:spcPts val="0"/>
              </a:spcBef>
              <a:spcAft>
                <a:spcPts val="0"/>
              </a:spcAft>
              <a:buClr>
                <a:schemeClr val="dk1"/>
              </a:buClr>
              <a:buSzPts val="1400"/>
              <a:buChar char="■"/>
              <a:defRPr>
                <a:solidFill>
                  <a:schemeClr val="dk1"/>
                </a:solidFill>
              </a:defRPr>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6"/>
        <p:cNvGrpSpPr/>
        <p:nvPr/>
      </p:nvGrpSpPr>
      <p:grpSpPr>
        <a:xfrm>
          <a:off x="0" y="0"/>
          <a:ext cx="0" cy="0"/>
          <a:chOff x="0" y="0"/>
          <a:chExt cx="0" cy="0"/>
        </a:xfrm>
      </p:grpSpPr>
      <p:sp>
        <p:nvSpPr>
          <p:cNvPr id="217" name="Google Shape;217;p4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8" name="Google Shape;218;p45"/>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9" name="Google Shape;219;p45"/>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0" name="Google Shape;220;p4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1" name="Google Shape;221;p4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2" name="Google Shape;222;p4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23"/>
        <p:cNvGrpSpPr/>
        <p:nvPr/>
      </p:nvGrpSpPr>
      <p:grpSpPr>
        <a:xfrm>
          <a:off x="0" y="0"/>
          <a:ext cx="0" cy="0"/>
          <a:chOff x="0" y="0"/>
          <a:chExt cx="0" cy="0"/>
        </a:xfrm>
      </p:grpSpPr>
      <p:sp>
        <p:nvSpPr>
          <p:cNvPr id="224" name="Google Shape;224;p46"/>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25" name="Google Shape;225;p46"/>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26" name="Google Shape;226;p46"/>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7" name="Google Shape;227;p46"/>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28" name="Google Shape;228;p46"/>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9" name="Google Shape;229;p4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0" name="Google Shape;230;p4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1" name="Google Shape;231;p4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2"/>
        <p:cNvGrpSpPr/>
        <p:nvPr/>
      </p:nvGrpSpPr>
      <p:grpSpPr>
        <a:xfrm>
          <a:off x="0" y="0"/>
          <a:ext cx="0" cy="0"/>
          <a:chOff x="0" y="0"/>
          <a:chExt cx="0" cy="0"/>
        </a:xfrm>
      </p:grpSpPr>
      <p:sp>
        <p:nvSpPr>
          <p:cNvPr id="233" name="Google Shape;233;p4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4" name="Google Shape;234;p4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5" name="Google Shape;235;p4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6" name="Google Shape;236;p4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7"/>
        <p:cNvGrpSpPr/>
        <p:nvPr/>
      </p:nvGrpSpPr>
      <p:grpSpPr>
        <a:xfrm>
          <a:off x="0" y="0"/>
          <a:ext cx="0" cy="0"/>
          <a:chOff x="0" y="0"/>
          <a:chExt cx="0" cy="0"/>
        </a:xfrm>
      </p:grpSpPr>
      <p:sp>
        <p:nvSpPr>
          <p:cNvPr id="238" name="Google Shape;238;p4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9" name="Google Shape;239;p4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0" name="Google Shape;240;p4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41"/>
        <p:cNvGrpSpPr/>
        <p:nvPr/>
      </p:nvGrpSpPr>
      <p:grpSpPr>
        <a:xfrm>
          <a:off x="0" y="0"/>
          <a:ext cx="0" cy="0"/>
          <a:chOff x="0" y="0"/>
          <a:chExt cx="0" cy="0"/>
        </a:xfrm>
      </p:grpSpPr>
      <p:sp>
        <p:nvSpPr>
          <p:cNvPr id="242" name="Google Shape;242;p49"/>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43" name="Google Shape;243;p49"/>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244" name="Google Shape;244;p49"/>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45" name="Google Shape;245;p4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6" name="Google Shape;246;p4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7" name="Google Shape;247;p4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48"/>
        <p:cNvGrpSpPr/>
        <p:nvPr/>
      </p:nvGrpSpPr>
      <p:grpSpPr>
        <a:xfrm>
          <a:off x="0" y="0"/>
          <a:ext cx="0" cy="0"/>
          <a:chOff x="0" y="0"/>
          <a:chExt cx="0" cy="0"/>
        </a:xfrm>
      </p:grpSpPr>
      <p:sp>
        <p:nvSpPr>
          <p:cNvPr id="249" name="Google Shape;249;p50"/>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0" name="Google Shape;250;p50"/>
          <p:cNvSpPr>
            <a:spLocks noGrp="1"/>
          </p:cNvSpPr>
          <p:nvPr>
            <p:ph type="pic" idx="2"/>
          </p:nvPr>
        </p:nvSpPr>
        <p:spPr>
          <a:xfrm>
            <a:off x="3887391" y="740569"/>
            <a:ext cx="4629150" cy="3655219"/>
          </a:xfrm>
          <a:prstGeom prst="rect">
            <a:avLst/>
          </a:prstGeom>
          <a:noFill/>
          <a:ln>
            <a:noFill/>
          </a:ln>
        </p:spPr>
      </p:sp>
      <p:sp>
        <p:nvSpPr>
          <p:cNvPr id="251" name="Google Shape;251;p50"/>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52" name="Google Shape;252;p5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3" name="Google Shape;253;p5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4" name="Google Shape;254;p5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55"/>
        <p:cNvGrpSpPr/>
        <p:nvPr/>
      </p:nvGrpSpPr>
      <p:grpSpPr>
        <a:xfrm>
          <a:off x="0" y="0"/>
          <a:ext cx="0" cy="0"/>
          <a:chOff x="0" y="0"/>
          <a:chExt cx="0" cy="0"/>
        </a:xfrm>
      </p:grpSpPr>
      <p:sp>
        <p:nvSpPr>
          <p:cNvPr id="256" name="Google Shape;256;p5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57" name="Google Shape;257;p51"/>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8" name="Google Shape;258;p5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9" name="Google Shape;259;p5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0" name="Google Shape;260;p5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61"/>
        <p:cNvGrpSpPr/>
        <p:nvPr/>
      </p:nvGrpSpPr>
      <p:grpSpPr>
        <a:xfrm>
          <a:off x="0" y="0"/>
          <a:ext cx="0" cy="0"/>
          <a:chOff x="0" y="0"/>
          <a:chExt cx="0" cy="0"/>
        </a:xfrm>
      </p:grpSpPr>
      <p:sp>
        <p:nvSpPr>
          <p:cNvPr id="262" name="Google Shape;262;p52"/>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63" name="Google Shape;263;p52"/>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64" name="Google Shape;264;p5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5" name="Google Shape;265;p5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6" name="Google Shape;266;p5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red">
  <p:cSld name="TITLE_AND_BODY_1_1">
    <p:bg>
      <p:bgPr>
        <a:no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0" y="0"/>
            <a:ext cx="9144000" cy="865200"/>
          </a:xfrm>
          <a:prstGeom prst="rect">
            <a:avLst/>
          </a:prstGeom>
          <a:solidFill>
            <a:srgbClr val="FF6112"/>
          </a:solidFill>
        </p:spPr>
        <p:txBody>
          <a:bodyPr spcFirstLastPara="1" wrap="square" lIns="365750" tIns="91425" rIns="91425" bIns="91425" anchor="ctr"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body" idx="1"/>
          </p:nvPr>
        </p:nvSpPr>
        <p:spPr>
          <a:xfrm>
            <a:off x="348450" y="1076275"/>
            <a:ext cx="8484000" cy="3416400"/>
          </a:xfrm>
          <a:prstGeom prst="rect">
            <a:avLst/>
          </a:prstGeom>
        </p:spPr>
        <p:txBody>
          <a:bodyPr spcFirstLastPara="1" wrap="square" lIns="91425" tIns="91425" rIns="91425" bIns="91425" anchor="t" anchorCtr="0">
            <a:noAutofit/>
          </a:bodyPr>
          <a:lstStyle>
            <a:lvl1pPr marL="457200" lvl="0" indent="-381000" rtl="0">
              <a:spcBef>
                <a:spcPts val="0"/>
              </a:spcBef>
              <a:spcAft>
                <a:spcPts val="0"/>
              </a:spcAft>
              <a:buClr>
                <a:schemeClr val="dk1"/>
              </a:buClr>
              <a:buSzPts val="2400"/>
              <a:buChar char="●"/>
              <a:defRPr sz="2400">
                <a:solidFill>
                  <a:schemeClr val="dk1"/>
                </a:solidFill>
              </a:defRPr>
            </a:lvl1pPr>
            <a:lvl2pPr marL="914400" lvl="1" indent="-342900" rtl="0">
              <a:spcBef>
                <a:spcPts val="0"/>
              </a:spcBef>
              <a:spcAft>
                <a:spcPts val="0"/>
              </a:spcAft>
              <a:buClr>
                <a:schemeClr val="dk1"/>
              </a:buClr>
              <a:buSzPts val="1800"/>
              <a:buChar char="○"/>
              <a:defRPr sz="1800">
                <a:solidFill>
                  <a:schemeClr val="dk1"/>
                </a:solidFill>
              </a:defRPr>
            </a:lvl2pPr>
            <a:lvl3pPr marL="1371600" lvl="2" indent="-317500" rtl="0">
              <a:spcBef>
                <a:spcPts val="0"/>
              </a:spcBef>
              <a:spcAft>
                <a:spcPts val="0"/>
              </a:spcAft>
              <a:buClr>
                <a:schemeClr val="dk1"/>
              </a:buClr>
              <a:buSzPts val="1400"/>
              <a:buChar char="■"/>
              <a:defRPr>
                <a:solidFill>
                  <a:schemeClr val="dk1"/>
                </a:solidFill>
              </a:defRPr>
            </a:lvl3pPr>
            <a:lvl4pPr marL="1828800" lvl="3" indent="-317500" rtl="0">
              <a:spcBef>
                <a:spcPts val="0"/>
              </a:spcBef>
              <a:spcAft>
                <a:spcPts val="0"/>
              </a:spcAft>
              <a:buClr>
                <a:schemeClr val="dk1"/>
              </a:buClr>
              <a:buSzPts val="1400"/>
              <a:buChar char="●"/>
              <a:defRPr>
                <a:solidFill>
                  <a:schemeClr val="dk1"/>
                </a:solidFill>
              </a:defRPr>
            </a:lvl4pPr>
            <a:lvl5pPr marL="2286000" lvl="4" indent="-317500" rtl="0">
              <a:spcBef>
                <a:spcPts val="0"/>
              </a:spcBef>
              <a:spcAft>
                <a:spcPts val="0"/>
              </a:spcAft>
              <a:buClr>
                <a:schemeClr val="dk1"/>
              </a:buClr>
              <a:buSzPts val="1400"/>
              <a:buChar char="○"/>
              <a:defRPr>
                <a:solidFill>
                  <a:schemeClr val="dk1"/>
                </a:solidFill>
              </a:defRPr>
            </a:lvl5pPr>
            <a:lvl6pPr marL="2743200" lvl="5" indent="-317500" rtl="0">
              <a:spcBef>
                <a:spcPts val="0"/>
              </a:spcBef>
              <a:spcAft>
                <a:spcPts val="0"/>
              </a:spcAft>
              <a:buClr>
                <a:schemeClr val="dk1"/>
              </a:buClr>
              <a:buSzPts val="1400"/>
              <a:buChar char="■"/>
              <a:defRPr>
                <a:solidFill>
                  <a:schemeClr val="dk1"/>
                </a:solidFill>
              </a:defRPr>
            </a:lvl6pPr>
            <a:lvl7pPr marL="3200400" lvl="6" indent="-317500" rtl="0">
              <a:spcBef>
                <a:spcPts val="0"/>
              </a:spcBef>
              <a:spcAft>
                <a:spcPts val="0"/>
              </a:spcAft>
              <a:buClr>
                <a:schemeClr val="dk1"/>
              </a:buClr>
              <a:buSzPts val="1400"/>
              <a:buChar char="●"/>
              <a:defRPr>
                <a:solidFill>
                  <a:schemeClr val="dk1"/>
                </a:solidFill>
              </a:defRPr>
            </a:lvl7pPr>
            <a:lvl8pPr marL="3657600" lvl="7" indent="-317500" rtl="0">
              <a:spcBef>
                <a:spcPts val="0"/>
              </a:spcBef>
              <a:spcAft>
                <a:spcPts val="0"/>
              </a:spcAft>
              <a:buClr>
                <a:schemeClr val="dk1"/>
              </a:buClr>
              <a:buSzPts val="1400"/>
              <a:buChar char="○"/>
              <a:defRPr>
                <a:solidFill>
                  <a:schemeClr val="dk1"/>
                </a:solidFill>
              </a:defRPr>
            </a:lvl8pPr>
            <a:lvl9pPr marL="4114800" lvl="8" indent="-317500" rtl="0">
              <a:spcBef>
                <a:spcPts val="0"/>
              </a:spcBef>
              <a:spcAft>
                <a:spcPts val="0"/>
              </a:spcAft>
              <a:buClr>
                <a:schemeClr val="dk1"/>
              </a:buClr>
              <a:buSzPts val="1400"/>
              <a:buChar char="■"/>
              <a:defRPr>
                <a:solidFill>
                  <a:schemeClr val="dk1"/>
                </a:solidFill>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sp>
        <p:nvSpPr>
          <p:cNvPr id="30" name="Google Shape;30;p7"/>
          <p:cNvSpPr txBox="1">
            <a:spLocks noGrp="1"/>
          </p:cNvSpPr>
          <p:nvPr>
            <p:ph type="body" idx="1"/>
          </p:nvPr>
        </p:nvSpPr>
        <p:spPr>
          <a:xfrm>
            <a:off x="311700" y="10762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body" idx="2"/>
          </p:nvPr>
        </p:nvSpPr>
        <p:spPr>
          <a:xfrm>
            <a:off x="4832400" y="10762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7"/>
          <p:cNvSpPr txBox="1">
            <a:spLocks noGrp="1"/>
          </p:cNvSpPr>
          <p:nvPr>
            <p:ph type="title"/>
          </p:nvPr>
        </p:nvSpPr>
        <p:spPr>
          <a:xfrm>
            <a:off x="0" y="0"/>
            <a:ext cx="9144000" cy="865200"/>
          </a:xfrm>
          <a:prstGeom prst="rect">
            <a:avLst/>
          </a:prstGeom>
        </p:spPr>
        <p:txBody>
          <a:bodyPr spcFirstLastPara="1" wrap="square" lIns="365750" tIns="91425" rIns="91425" bIns="91425" anchor="ctr"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6" name="Google Shape;36;p8"/>
          <p:cNvSpPr txBox="1">
            <a:spLocks noGrp="1"/>
          </p:cNvSpPr>
          <p:nvPr>
            <p:ph type="title"/>
          </p:nvPr>
        </p:nvSpPr>
        <p:spPr>
          <a:xfrm>
            <a:off x="0" y="0"/>
            <a:ext cx="9144000" cy="865200"/>
          </a:xfrm>
          <a:prstGeom prst="rect">
            <a:avLst/>
          </a:prstGeom>
        </p:spPr>
        <p:txBody>
          <a:bodyPr spcFirstLastPara="1" wrap="square" lIns="365750" tIns="91425" rIns="91425" bIns="91425" anchor="ctr"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reflection">
  <p:cSld name="ONE_COLUMN_TEXT">
    <p:bg>
      <p:bgPr>
        <a:noFill/>
        <a:effectLst/>
      </p:bgPr>
    </p:bg>
    <p:spTree>
      <p:nvGrpSpPr>
        <p:cNvPr id="1" name="Shape 37"/>
        <p:cNvGrpSpPr/>
        <p:nvPr/>
      </p:nvGrpSpPr>
      <p:grpSpPr>
        <a:xfrm>
          <a:off x="0" y="0"/>
          <a:ext cx="0" cy="0"/>
          <a:chOff x="0" y="0"/>
          <a:chExt cx="0" cy="0"/>
        </a:xfrm>
      </p:grpSpPr>
      <p:sp>
        <p:nvSpPr>
          <p:cNvPr id="38" name="Google Shape;3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9" name="Google Shape;39;p9"/>
          <p:cNvPicPr preferRelativeResize="0"/>
          <p:nvPr/>
        </p:nvPicPr>
        <p:blipFill>
          <a:blip r:embed="rId2">
            <a:alphaModFix/>
          </a:blip>
          <a:stretch>
            <a:fillRect/>
          </a:stretch>
        </p:blipFill>
        <p:spPr>
          <a:xfrm>
            <a:off x="0" y="0"/>
            <a:ext cx="9144003" cy="5143501"/>
          </a:xfrm>
          <a:prstGeom prst="rect">
            <a:avLst/>
          </a:prstGeom>
          <a:noFill/>
          <a:ln>
            <a:noFill/>
          </a:ln>
        </p:spPr>
      </p:pic>
      <p:sp>
        <p:nvSpPr>
          <p:cNvPr id="40" name="Google Shape;40;p9"/>
          <p:cNvSpPr txBox="1">
            <a:spLocks noGrp="1"/>
          </p:cNvSpPr>
          <p:nvPr>
            <p:ph type="title"/>
          </p:nvPr>
        </p:nvSpPr>
        <p:spPr>
          <a:xfrm>
            <a:off x="0" y="0"/>
            <a:ext cx="9144000" cy="865200"/>
          </a:xfrm>
          <a:prstGeom prst="rect">
            <a:avLst/>
          </a:prstGeom>
          <a:solidFill>
            <a:srgbClr val="0F81E8"/>
          </a:solidFill>
        </p:spPr>
        <p:txBody>
          <a:bodyPr spcFirstLastPara="1" wrap="square" lIns="365750" tIns="91425" rIns="91425" bIns="91425" anchor="ctr"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9"/>
          <p:cNvSpPr txBox="1">
            <a:spLocks noGrp="1"/>
          </p:cNvSpPr>
          <p:nvPr>
            <p:ph type="body" idx="1"/>
          </p:nvPr>
        </p:nvSpPr>
        <p:spPr>
          <a:xfrm>
            <a:off x="0" y="865200"/>
            <a:ext cx="9144000" cy="2102700"/>
          </a:xfrm>
          <a:prstGeom prst="rect">
            <a:avLst/>
          </a:prstGeom>
          <a:solidFill>
            <a:srgbClr val="BCCCFA">
              <a:alpha val="40000"/>
            </a:srgbClr>
          </a:solidFill>
        </p:spPr>
        <p:txBody>
          <a:bodyPr spcFirstLastPara="1" wrap="square" lIns="731500" tIns="182875" rIns="182875" bIns="182875" anchor="t" anchorCtr="0">
            <a:noAutofit/>
          </a:bodyPr>
          <a:lstStyle>
            <a:lvl1pPr marL="457200" lvl="0" indent="-412750" rtl="0">
              <a:spcBef>
                <a:spcPts val="0"/>
              </a:spcBef>
              <a:spcAft>
                <a:spcPts val="0"/>
              </a:spcAft>
              <a:buClr>
                <a:schemeClr val="dk1"/>
              </a:buClr>
              <a:buSzPts val="2900"/>
              <a:buChar char="●"/>
              <a:defRPr sz="2900">
                <a:solidFill>
                  <a:schemeClr val="dk1"/>
                </a:solidFill>
              </a:defRPr>
            </a:lvl1pPr>
            <a:lvl2pPr marL="914400" lvl="1" indent="-342900" rtl="0">
              <a:spcBef>
                <a:spcPts val="0"/>
              </a:spcBef>
              <a:spcAft>
                <a:spcPts val="0"/>
              </a:spcAft>
              <a:buClr>
                <a:schemeClr val="dk1"/>
              </a:buClr>
              <a:buSzPts val="1800"/>
              <a:buChar char="○"/>
              <a:defRPr sz="1800">
                <a:solidFill>
                  <a:schemeClr val="dk1"/>
                </a:solidFill>
              </a:defRPr>
            </a:lvl2pPr>
            <a:lvl3pPr marL="1371600" lvl="2" indent="-317500" rtl="0">
              <a:spcBef>
                <a:spcPts val="0"/>
              </a:spcBef>
              <a:spcAft>
                <a:spcPts val="0"/>
              </a:spcAft>
              <a:buClr>
                <a:schemeClr val="dk1"/>
              </a:buClr>
              <a:buSzPts val="1400"/>
              <a:buChar char="■"/>
              <a:defRPr>
                <a:solidFill>
                  <a:schemeClr val="dk1"/>
                </a:solidFill>
              </a:defRPr>
            </a:lvl3pPr>
            <a:lvl4pPr marL="1828800" lvl="3" indent="-317500" rtl="0">
              <a:spcBef>
                <a:spcPts val="0"/>
              </a:spcBef>
              <a:spcAft>
                <a:spcPts val="0"/>
              </a:spcAft>
              <a:buClr>
                <a:schemeClr val="dk1"/>
              </a:buClr>
              <a:buSzPts val="1400"/>
              <a:buChar char="●"/>
              <a:defRPr>
                <a:solidFill>
                  <a:schemeClr val="dk1"/>
                </a:solidFill>
              </a:defRPr>
            </a:lvl4pPr>
            <a:lvl5pPr marL="2286000" lvl="4" indent="-317500" rtl="0">
              <a:spcBef>
                <a:spcPts val="0"/>
              </a:spcBef>
              <a:spcAft>
                <a:spcPts val="0"/>
              </a:spcAft>
              <a:buClr>
                <a:schemeClr val="dk1"/>
              </a:buClr>
              <a:buSzPts val="1400"/>
              <a:buChar char="○"/>
              <a:defRPr>
                <a:solidFill>
                  <a:schemeClr val="dk1"/>
                </a:solidFill>
              </a:defRPr>
            </a:lvl5pPr>
            <a:lvl6pPr marL="2743200" lvl="5" indent="-317500" rtl="0">
              <a:spcBef>
                <a:spcPts val="0"/>
              </a:spcBef>
              <a:spcAft>
                <a:spcPts val="0"/>
              </a:spcAft>
              <a:buClr>
                <a:schemeClr val="dk1"/>
              </a:buClr>
              <a:buSzPts val="1400"/>
              <a:buChar char="■"/>
              <a:defRPr>
                <a:solidFill>
                  <a:schemeClr val="dk1"/>
                </a:solidFill>
              </a:defRPr>
            </a:lvl6pPr>
            <a:lvl7pPr marL="3200400" lvl="6" indent="-317500" rtl="0">
              <a:spcBef>
                <a:spcPts val="0"/>
              </a:spcBef>
              <a:spcAft>
                <a:spcPts val="0"/>
              </a:spcAft>
              <a:buClr>
                <a:schemeClr val="dk1"/>
              </a:buClr>
              <a:buSzPts val="1400"/>
              <a:buChar char="●"/>
              <a:defRPr>
                <a:solidFill>
                  <a:schemeClr val="dk1"/>
                </a:solidFill>
              </a:defRPr>
            </a:lvl7pPr>
            <a:lvl8pPr marL="3657600" lvl="7" indent="-317500" rtl="0">
              <a:spcBef>
                <a:spcPts val="0"/>
              </a:spcBef>
              <a:spcAft>
                <a:spcPts val="0"/>
              </a:spcAft>
              <a:buClr>
                <a:schemeClr val="dk1"/>
              </a:buClr>
              <a:buSzPts val="1400"/>
              <a:buChar char="○"/>
              <a:defRPr>
                <a:solidFill>
                  <a:schemeClr val="dk1"/>
                </a:solidFill>
              </a:defRPr>
            </a:lvl8pPr>
            <a:lvl9pPr marL="4114800" lvl="8" indent="-317500" rtl="0">
              <a:spcBef>
                <a:spcPts val="0"/>
              </a:spcBef>
              <a:spcAft>
                <a:spcPts val="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490250" y="450150"/>
            <a:ext cx="6367800" cy="4090800"/>
          </a:xfrm>
          <a:prstGeom prst="rect">
            <a:avLst/>
          </a:prstGeom>
        </p:spPr>
        <p:txBody>
          <a:bodyPr spcFirstLastPara="1" wrap="square" lIns="365750"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theme" Target="../theme/theme3.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F81E8"/>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0" y="0"/>
            <a:ext cx="9144000" cy="1017600"/>
          </a:xfrm>
          <a:prstGeom prst="rect">
            <a:avLst/>
          </a:prstGeom>
          <a:solidFill>
            <a:srgbClr val="FFA902"/>
          </a:solidFill>
          <a:ln>
            <a:noFill/>
          </a:ln>
        </p:spPr>
        <p:txBody>
          <a:bodyPr spcFirstLastPara="1" wrap="square" lIns="365750" tIns="91425" rIns="91425" bIns="91425" anchor="ctr" anchorCtr="0">
            <a:noAutofit/>
          </a:bodyPr>
          <a:lstStyle>
            <a:lvl1pPr lvl="0" rtl="0">
              <a:spcBef>
                <a:spcPts val="0"/>
              </a:spcBef>
              <a:spcAft>
                <a:spcPts val="0"/>
              </a:spcAft>
              <a:buClr>
                <a:schemeClr val="lt1"/>
              </a:buClr>
              <a:buSzPts val="3600"/>
              <a:buFont typeface="Roboto Condensed"/>
              <a:buNone/>
              <a:defRPr sz="3600" b="1">
                <a:solidFill>
                  <a:schemeClr val="lt1"/>
                </a:solidFill>
                <a:latin typeface="Roboto Condensed"/>
                <a:ea typeface="Roboto Condensed"/>
                <a:cs typeface="Roboto Condensed"/>
                <a:sym typeface="Roboto Condensed"/>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48450" y="1152475"/>
            <a:ext cx="8484000" cy="3416400"/>
          </a:xfrm>
          <a:prstGeom prst="rect">
            <a:avLst/>
          </a:prstGeom>
          <a:noFill/>
          <a:ln>
            <a:noFill/>
          </a:ln>
        </p:spPr>
        <p:txBody>
          <a:bodyPr spcFirstLastPara="1" wrap="square" lIns="91425" tIns="91425" rIns="91425" bIns="91425" anchor="t" anchorCtr="0">
            <a:normAutofit/>
          </a:bodyPr>
          <a:lstStyle>
            <a:lvl1pPr marL="457200" lvl="0" indent="-368300" rtl="0">
              <a:lnSpc>
                <a:spcPct val="115000"/>
              </a:lnSpc>
              <a:spcBef>
                <a:spcPts val="0"/>
              </a:spcBef>
              <a:spcAft>
                <a:spcPts val="0"/>
              </a:spcAft>
              <a:buClr>
                <a:schemeClr val="lt1"/>
              </a:buClr>
              <a:buSzPts val="2200"/>
              <a:buFont typeface="Roboto Medium"/>
              <a:buChar char="●"/>
              <a:defRPr sz="2200">
                <a:solidFill>
                  <a:schemeClr val="lt1"/>
                </a:solidFill>
                <a:latin typeface="Roboto Medium"/>
                <a:ea typeface="Roboto Medium"/>
                <a:cs typeface="Roboto Medium"/>
                <a:sym typeface="Roboto Medium"/>
              </a:defRPr>
            </a:lvl1pPr>
            <a:lvl2pPr marL="914400" lvl="1" indent="-330200" rtl="0">
              <a:lnSpc>
                <a:spcPct val="115000"/>
              </a:lnSpc>
              <a:spcBef>
                <a:spcPts val="0"/>
              </a:spcBef>
              <a:spcAft>
                <a:spcPts val="0"/>
              </a:spcAft>
              <a:buClr>
                <a:schemeClr val="lt1"/>
              </a:buClr>
              <a:buSzPts val="1600"/>
              <a:buFont typeface="Roboto"/>
              <a:buChar char="○"/>
              <a:defRPr sz="1600">
                <a:solidFill>
                  <a:schemeClr val="lt1"/>
                </a:solidFill>
                <a:latin typeface="Roboto"/>
                <a:ea typeface="Roboto"/>
                <a:cs typeface="Roboto"/>
                <a:sym typeface="Roboto"/>
              </a:defRPr>
            </a:lvl2pPr>
            <a:lvl3pPr marL="1371600" lvl="2" indent="-317500" rtl="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3pPr>
            <a:lvl4pPr marL="1828800" lvl="3" indent="-317500" rtl="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4pPr>
            <a:lvl5pPr marL="2286000" lvl="4" indent="-317500" rtl="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2743200" lvl="5" indent="-317500" rtl="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6pPr>
            <a:lvl7pPr marL="3200400" lvl="6" indent="-317500" rtl="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7pPr>
            <a:lvl8pPr marL="3657600" lvl="7" indent="-317500" rtl="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8pPr>
            <a:lvl9pPr marL="4114800" lvl="8" indent="-317500" rtl="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80" name="Google Shape;80;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1" name="Google Shape;8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
        <p:cNvGrpSpPr/>
        <p:nvPr/>
      </p:nvGrpSpPr>
      <p:grpSpPr>
        <a:xfrm>
          <a:off x="0" y="0"/>
          <a:ext cx="0" cy="0"/>
          <a:chOff x="0" y="0"/>
          <a:chExt cx="0" cy="0"/>
        </a:xfrm>
      </p:grpSpPr>
      <p:sp>
        <p:nvSpPr>
          <p:cNvPr id="124" name="Google Shape;124;p3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 name="Google Shape;125;p30"/>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6" name="Google Shape;126;p3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27" name="Google Shape;127;p3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28" name="Google Shape;128;p3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2"/>
        <p:cNvGrpSpPr/>
        <p:nvPr/>
      </p:nvGrpSpPr>
      <p:grpSpPr>
        <a:xfrm>
          <a:off x="0" y="0"/>
          <a:ext cx="0" cy="0"/>
          <a:chOff x="0" y="0"/>
          <a:chExt cx="0" cy="0"/>
        </a:xfrm>
      </p:grpSpPr>
      <p:sp>
        <p:nvSpPr>
          <p:cNvPr id="193" name="Google Shape;193;p4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94" name="Google Shape;194;p41"/>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95" name="Google Shape;195;p4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6" name="Google Shape;196;p4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97" name="Google Shape;197;p4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Tufts_University"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hyperlink" Target="https://docs.google.com/document/d/1CxmIsegqpnqoIEc6EyXsoCn01Moh-Rdu/edit?usp=sharing&amp;ouid=114714353689153980494&amp;rtpof=true&amp;sd=true" TargetMode="External"/><Relationship Id="rId4" Type="http://schemas.openxmlformats.org/officeDocument/2006/relationships/hyperlink" Target="https://drive.google.com/drive/folders/1CoebJmLAKhgQHAm8JfJAjespNTbm7af1"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www.youtube.com/watch?v=vMtRVm8G5mc"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hyperlink" Target="https://www.woodwellclimate.org/letter-regarding-use-of-forests-for-bioenergy/"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hyperlink" Target="https://drive.google.com/file/d/1HzUr81wNZoWgOZ78J-Qp8rZw0xOb3WVF/view" TargetMode="External"/><Relationship Id="rId2" Type="http://schemas.openxmlformats.org/officeDocument/2006/relationships/notesSlide" Target="../notesSlides/notesSlide23.xml"/><Relationship Id="rId1" Type="http://schemas.openxmlformats.org/officeDocument/2006/relationships/slideLayout" Target="../slideLayouts/slideLayout38.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8.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hyperlink" Target="https://drive.google.com/file/d/1HzUr81wNZoWgOZ78J-Qp8rZw0xOb3WVF/view"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9"/>
        <p:cNvGrpSpPr/>
        <p:nvPr/>
      </p:nvGrpSpPr>
      <p:grpSpPr>
        <a:xfrm>
          <a:off x="0" y="0"/>
          <a:ext cx="0" cy="0"/>
          <a:chOff x="0" y="0"/>
          <a:chExt cx="0" cy="0"/>
        </a:xfrm>
      </p:grpSpPr>
      <p:sp>
        <p:nvSpPr>
          <p:cNvPr id="510" name="Google Shape;510;p106"/>
          <p:cNvSpPr txBox="1"/>
          <p:nvPr/>
        </p:nvSpPr>
        <p:spPr>
          <a:xfrm>
            <a:off x="6736338" y="1280400"/>
            <a:ext cx="187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11" name="Google Shape;511;p106"/>
          <p:cNvPicPr preferRelativeResize="0"/>
          <p:nvPr/>
        </p:nvPicPr>
        <p:blipFill rotWithShape="1">
          <a:blip r:embed="rId3">
            <a:alphaModFix/>
          </a:blip>
          <a:srcRect l="-1890" t="22166" r="1890" b="6143"/>
          <a:stretch/>
        </p:blipFill>
        <p:spPr>
          <a:xfrm>
            <a:off x="1560450" y="374622"/>
            <a:ext cx="6023100" cy="4318075"/>
          </a:xfrm>
          <a:prstGeom prst="rect">
            <a:avLst/>
          </a:prstGeom>
          <a:noFill/>
          <a:ln>
            <a:noFill/>
          </a:ln>
        </p:spPr>
      </p:pic>
      <p:sp>
        <p:nvSpPr>
          <p:cNvPr id="512" name="Google Shape;512;p106"/>
          <p:cNvSpPr txBox="1"/>
          <p:nvPr/>
        </p:nvSpPr>
        <p:spPr>
          <a:xfrm>
            <a:off x="3335850" y="3651575"/>
            <a:ext cx="2472300" cy="82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1CADE4"/>
                </a:solidFill>
                <a:latin typeface="Roboto"/>
                <a:ea typeface="Roboto"/>
                <a:cs typeface="Roboto"/>
                <a:sym typeface="Roboto"/>
              </a:rPr>
              <a:t>WELCOME!</a:t>
            </a:r>
            <a:endParaRPr sz="3600" b="1">
              <a:solidFill>
                <a:srgbClr val="1CADE4"/>
              </a:solidFill>
              <a:latin typeface="Roboto"/>
              <a:ea typeface="Roboto"/>
              <a:cs typeface="Roboto"/>
              <a:sym typeface="Roboto"/>
            </a:endParaRPr>
          </a:p>
        </p:txBody>
      </p:sp>
      <p:sp>
        <p:nvSpPr>
          <p:cNvPr id="513" name="Google Shape;513;p106"/>
          <p:cNvSpPr/>
          <p:nvPr/>
        </p:nvSpPr>
        <p:spPr>
          <a:xfrm>
            <a:off x="5702300" y="2819400"/>
            <a:ext cx="1689000" cy="279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Medium"/>
              <a:ea typeface="Roboto Medium"/>
              <a:cs typeface="Roboto Medium"/>
              <a:sym typeface="Roboto Medium"/>
            </a:endParaRPr>
          </a:p>
        </p:txBody>
      </p:sp>
      <p:sp>
        <p:nvSpPr>
          <p:cNvPr id="514" name="Google Shape;514;p106"/>
          <p:cNvSpPr txBox="1"/>
          <p:nvPr/>
        </p:nvSpPr>
        <p:spPr>
          <a:xfrm>
            <a:off x="5604950" y="2737350"/>
            <a:ext cx="2827800" cy="4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600" b="1">
                <a:solidFill>
                  <a:srgbClr val="F6B26B"/>
                </a:solidFill>
                <a:highlight>
                  <a:schemeClr val="lt1"/>
                </a:highlight>
                <a:latin typeface="Overpass Mono"/>
                <a:ea typeface="Overpass Mono"/>
                <a:cs typeface="Overpass Mono"/>
                <a:sym typeface="Overpass Mono"/>
              </a:rPr>
              <a:t>Heat</a:t>
            </a:r>
            <a:endParaRPr sz="5600" b="1">
              <a:solidFill>
                <a:srgbClr val="F6B26B"/>
              </a:solidFill>
              <a:highlight>
                <a:schemeClr val="lt1"/>
              </a:highlight>
              <a:latin typeface="Overpass Mono"/>
              <a:ea typeface="Overpass Mono"/>
              <a:cs typeface="Overpass Mono"/>
              <a:sym typeface="Overpass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115"/>
          <p:cNvSpPr txBox="1">
            <a:spLocks noGrp="1"/>
          </p:cNvSpPr>
          <p:nvPr>
            <p:ph type="body" idx="1"/>
          </p:nvPr>
        </p:nvSpPr>
        <p:spPr>
          <a:xfrm>
            <a:off x="330000" y="1718700"/>
            <a:ext cx="8484000" cy="170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2200">
              <a:solidFill>
                <a:srgbClr val="40D7D4"/>
              </a:solidFill>
              <a:highlight>
                <a:srgbClr val="FFFFFF"/>
              </a:highlight>
              <a:latin typeface="Georgia"/>
              <a:ea typeface="Georgia"/>
              <a:cs typeface="Georgia"/>
              <a:sym typeface="Georgia"/>
            </a:endParaRPr>
          </a:p>
          <a:p>
            <a:pPr marL="0" lvl="0" indent="0" algn="ctr" rtl="0">
              <a:spcBef>
                <a:spcPts val="1200"/>
              </a:spcBef>
              <a:spcAft>
                <a:spcPts val="0"/>
              </a:spcAft>
              <a:buNone/>
            </a:pPr>
            <a:r>
              <a:rPr lang="en" sz="3700" b="1">
                <a:solidFill>
                  <a:srgbClr val="40D7D4"/>
                </a:solidFill>
                <a:highlight>
                  <a:srgbClr val="FFFFFF"/>
                </a:highlight>
                <a:latin typeface="Georgia"/>
                <a:ea typeface="Georgia"/>
                <a:cs typeface="Georgia"/>
                <a:sym typeface="Georgia"/>
              </a:rPr>
              <a:t>The Sticky Note Chat Room</a:t>
            </a:r>
            <a:endParaRPr sz="3700" b="1">
              <a:solidFill>
                <a:srgbClr val="40D7D4"/>
              </a:solidFill>
              <a:highlight>
                <a:srgbClr val="FFFFFF"/>
              </a:highlight>
              <a:latin typeface="Georgia"/>
              <a:ea typeface="Georgia"/>
              <a:cs typeface="Georgia"/>
              <a:sym typeface="Georgia"/>
            </a:endParaRPr>
          </a:p>
          <a:p>
            <a:pPr marL="0" lvl="0" indent="0" algn="ctr" rtl="0">
              <a:spcBef>
                <a:spcPts val="1200"/>
              </a:spcBef>
              <a:spcAft>
                <a:spcPts val="1200"/>
              </a:spcAft>
              <a:buNone/>
            </a:pPr>
            <a:endParaRPr sz="3100"/>
          </a:p>
        </p:txBody>
      </p:sp>
      <p:sp>
        <p:nvSpPr>
          <p:cNvPr id="573" name="Google Shape;573;p115" descr="Post-it" title="Post-it"/>
          <p:cNvSpPr/>
          <p:nvPr/>
        </p:nvSpPr>
        <p:spPr>
          <a:xfrm>
            <a:off x="4644013" y="5492325"/>
            <a:ext cx="1016100" cy="953100"/>
          </a:xfrm>
          <a:prstGeom prst="foldedCorner">
            <a:avLst>
              <a:gd name="adj" fmla="val 16667"/>
            </a:avLst>
          </a:prstGeom>
          <a:solidFill>
            <a:srgbClr val="FCE5C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Open Sans"/>
              <a:ea typeface="Open Sans"/>
              <a:cs typeface="Open Sans"/>
              <a:sym typeface="Open Sans"/>
            </a:endParaRPr>
          </a:p>
        </p:txBody>
      </p:sp>
      <p:sp>
        <p:nvSpPr>
          <p:cNvPr id="574" name="Google Shape;574;p115" descr="Post-it" title="Post-it"/>
          <p:cNvSpPr/>
          <p:nvPr/>
        </p:nvSpPr>
        <p:spPr>
          <a:xfrm>
            <a:off x="3217375" y="5643400"/>
            <a:ext cx="1016100" cy="953100"/>
          </a:xfrm>
          <a:prstGeom prst="foldedCorner">
            <a:avLst>
              <a:gd name="adj" fmla="val 16667"/>
            </a:avLst>
          </a:prstGeom>
          <a:solidFill>
            <a:srgbClr val="D9D2E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Open Sans"/>
              <a:ea typeface="Open Sans"/>
              <a:cs typeface="Open Sans"/>
              <a:sym typeface="Open Sans"/>
            </a:endParaRPr>
          </a:p>
        </p:txBody>
      </p:sp>
      <p:sp>
        <p:nvSpPr>
          <p:cNvPr id="575" name="Google Shape;575;p115" descr="Post-it" title="Post-it"/>
          <p:cNvSpPr/>
          <p:nvPr/>
        </p:nvSpPr>
        <p:spPr>
          <a:xfrm>
            <a:off x="7071825" y="1437475"/>
            <a:ext cx="1016100" cy="953100"/>
          </a:xfrm>
          <a:prstGeom prst="foldedCorner">
            <a:avLst>
              <a:gd name="adj" fmla="val 16667"/>
            </a:avLst>
          </a:prstGeom>
          <a:solidFill>
            <a:srgbClr val="CFE2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Open Sans"/>
              <a:ea typeface="Open Sans"/>
              <a:cs typeface="Open Sans"/>
              <a:sym typeface="Open Sans"/>
            </a:endParaRPr>
          </a:p>
        </p:txBody>
      </p:sp>
      <p:sp>
        <p:nvSpPr>
          <p:cNvPr id="576" name="Google Shape;576;p115" descr="Post-it" title="Post-it"/>
          <p:cNvSpPr/>
          <p:nvPr/>
        </p:nvSpPr>
        <p:spPr>
          <a:xfrm>
            <a:off x="1346575" y="5824800"/>
            <a:ext cx="1016100" cy="953100"/>
          </a:xfrm>
          <a:prstGeom prst="foldedCorner">
            <a:avLst>
              <a:gd name="adj" fmla="val 16667"/>
            </a:avLst>
          </a:prstGeom>
          <a:solidFill>
            <a:srgbClr val="FFF2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Open Sans"/>
              <a:ea typeface="Open Sans"/>
              <a:cs typeface="Open Sans"/>
              <a:sym typeface="Open Sans"/>
            </a:endParaRPr>
          </a:p>
        </p:txBody>
      </p:sp>
      <p:sp>
        <p:nvSpPr>
          <p:cNvPr id="577" name="Google Shape;577;p115" descr="Post-it" title="Post-it"/>
          <p:cNvSpPr/>
          <p:nvPr/>
        </p:nvSpPr>
        <p:spPr>
          <a:xfrm>
            <a:off x="6055725" y="5720925"/>
            <a:ext cx="1016100" cy="953100"/>
          </a:xfrm>
          <a:prstGeom prst="foldedCorner">
            <a:avLst>
              <a:gd name="adj" fmla="val 16667"/>
            </a:avLst>
          </a:prstGeom>
          <a:solidFill>
            <a:srgbClr val="D9D2E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Open Sans"/>
              <a:ea typeface="Open Sans"/>
              <a:cs typeface="Open Sans"/>
              <a:sym typeface="Open Sans"/>
            </a:endParaRPr>
          </a:p>
        </p:txBody>
      </p:sp>
      <p:sp>
        <p:nvSpPr>
          <p:cNvPr id="578" name="Google Shape;578;p115" descr="Post-it" title="Post-it"/>
          <p:cNvSpPr/>
          <p:nvPr/>
        </p:nvSpPr>
        <p:spPr>
          <a:xfrm>
            <a:off x="174450" y="194800"/>
            <a:ext cx="1016100" cy="953100"/>
          </a:xfrm>
          <a:prstGeom prst="foldedCorner">
            <a:avLst>
              <a:gd name="adj" fmla="val 16667"/>
            </a:avLst>
          </a:prstGeom>
          <a:solidFill>
            <a:srgbClr val="FFF2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Open Sans"/>
              <a:ea typeface="Open Sans"/>
              <a:cs typeface="Open Sans"/>
              <a:sym typeface="Open Sans"/>
            </a:endParaRPr>
          </a:p>
        </p:txBody>
      </p:sp>
      <p:sp>
        <p:nvSpPr>
          <p:cNvPr id="579" name="Google Shape;579;p115" descr="Post-it" title="Post-it"/>
          <p:cNvSpPr/>
          <p:nvPr/>
        </p:nvSpPr>
        <p:spPr>
          <a:xfrm>
            <a:off x="1695900" y="313850"/>
            <a:ext cx="1016100" cy="953100"/>
          </a:xfrm>
          <a:prstGeom prst="foldedCorner">
            <a:avLst>
              <a:gd name="adj" fmla="val 16667"/>
            </a:avLst>
          </a:prstGeom>
          <a:solidFill>
            <a:srgbClr val="F4CC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Open Sans"/>
              <a:ea typeface="Open Sans"/>
              <a:cs typeface="Open Sans"/>
              <a:sym typeface="Open Sans"/>
            </a:endParaRPr>
          </a:p>
        </p:txBody>
      </p:sp>
      <p:sp>
        <p:nvSpPr>
          <p:cNvPr id="580" name="Google Shape;580;p115" descr="Post-it" title="Post-it"/>
          <p:cNvSpPr/>
          <p:nvPr/>
        </p:nvSpPr>
        <p:spPr>
          <a:xfrm>
            <a:off x="1695900" y="3235325"/>
            <a:ext cx="1016100" cy="953100"/>
          </a:xfrm>
          <a:prstGeom prst="foldedCorner">
            <a:avLst>
              <a:gd name="adj" fmla="val 16667"/>
            </a:avLst>
          </a:prstGeom>
          <a:solidFill>
            <a:srgbClr val="FCE5C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Open Sans"/>
              <a:ea typeface="Open Sans"/>
              <a:cs typeface="Open Sans"/>
              <a:sym typeface="Open Sans"/>
            </a:endParaRPr>
          </a:p>
        </p:txBody>
      </p:sp>
      <p:sp>
        <p:nvSpPr>
          <p:cNvPr id="581" name="Google Shape;581;p115" descr="Post-it" title="Post-it"/>
          <p:cNvSpPr/>
          <p:nvPr/>
        </p:nvSpPr>
        <p:spPr>
          <a:xfrm>
            <a:off x="279050" y="3159125"/>
            <a:ext cx="1016100" cy="953100"/>
          </a:xfrm>
          <a:prstGeom prst="foldedCorner">
            <a:avLst>
              <a:gd name="adj" fmla="val 16667"/>
            </a:avLst>
          </a:prstGeom>
          <a:solidFill>
            <a:srgbClr val="D9D2E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Open Sans"/>
              <a:ea typeface="Open Sans"/>
              <a:cs typeface="Open Sans"/>
              <a:sym typeface="Open Sans"/>
            </a:endParaRPr>
          </a:p>
        </p:txBody>
      </p:sp>
      <p:sp>
        <p:nvSpPr>
          <p:cNvPr id="582" name="Google Shape;582;p115" descr="Post-it" title="Post-it"/>
          <p:cNvSpPr/>
          <p:nvPr/>
        </p:nvSpPr>
        <p:spPr>
          <a:xfrm>
            <a:off x="2964688" y="1033850"/>
            <a:ext cx="1016100" cy="953100"/>
          </a:xfrm>
          <a:prstGeom prst="foldedCorner">
            <a:avLst>
              <a:gd name="adj" fmla="val 16667"/>
            </a:avLst>
          </a:prstGeom>
          <a:solidFill>
            <a:srgbClr val="D9EAD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Open Sans"/>
              <a:ea typeface="Open Sans"/>
              <a:cs typeface="Open Sans"/>
              <a:sym typeface="Open Sans"/>
            </a:endParaRPr>
          </a:p>
        </p:txBody>
      </p:sp>
      <p:sp>
        <p:nvSpPr>
          <p:cNvPr id="583" name="Google Shape;583;p115" descr="Post-it" title="Post-it"/>
          <p:cNvSpPr/>
          <p:nvPr/>
        </p:nvSpPr>
        <p:spPr>
          <a:xfrm>
            <a:off x="4233475" y="235150"/>
            <a:ext cx="1016100" cy="953100"/>
          </a:xfrm>
          <a:prstGeom prst="foldedCorner">
            <a:avLst>
              <a:gd name="adj" fmla="val 16667"/>
            </a:avLst>
          </a:prstGeom>
          <a:solidFill>
            <a:srgbClr val="CFE2F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Open Sans"/>
              <a:ea typeface="Open Sans"/>
              <a:cs typeface="Open Sans"/>
              <a:sym typeface="Open Sans"/>
            </a:endParaRPr>
          </a:p>
        </p:txBody>
      </p:sp>
      <p:sp>
        <p:nvSpPr>
          <p:cNvPr id="584" name="Google Shape;584;p115" descr="Post-it" title="Post-it"/>
          <p:cNvSpPr/>
          <p:nvPr/>
        </p:nvSpPr>
        <p:spPr>
          <a:xfrm>
            <a:off x="3151375" y="3926750"/>
            <a:ext cx="1016100" cy="953100"/>
          </a:xfrm>
          <a:prstGeom prst="foldedCorner">
            <a:avLst>
              <a:gd name="adj" fmla="val 16667"/>
            </a:avLst>
          </a:prstGeom>
          <a:solidFill>
            <a:srgbClr val="FFF2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Open Sans"/>
              <a:ea typeface="Open Sans"/>
              <a:cs typeface="Open Sans"/>
              <a:sym typeface="Open Sans"/>
            </a:endParaRPr>
          </a:p>
        </p:txBody>
      </p:sp>
      <p:sp>
        <p:nvSpPr>
          <p:cNvPr id="585" name="Google Shape;585;p115" descr="Post-it" title="Post-it"/>
          <p:cNvSpPr/>
          <p:nvPr/>
        </p:nvSpPr>
        <p:spPr>
          <a:xfrm>
            <a:off x="4410350" y="3159125"/>
            <a:ext cx="1016100" cy="953100"/>
          </a:xfrm>
          <a:prstGeom prst="foldedCorner">
            <a:avLst>
              <a:gd name="adj" fmla="val 16667"/>
            </a:avLst>
          </a:prstGeom>
          <a:solidFill>
            <a:srgbClr val="F4CC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Open Sans"/>
              <a:ea typeface="Open Sans"/>
              <a:cs typeface="Open Sans"/>
              <a:sym typeface="Open Sans"/>
            </a:endParaRPr>
          </a:p>
        </p:txBody>
      </p:sp>
      <p:sp>
        <p:nvSpPr>
          <p:cNvPr id="586" name="Google Shape;586;p115" descr="Post-it" title="Post-it"/>
          <p:cNvSpPr/>
          <p:nvPr/>
        </p:nvSpPr>
        <p:spPr>
          <a:xfrm>
            <a:off x="7974025" y="194800"/>
            <a:ext cx="1016100" cy="953100"/>
          </a:xfrm>
          <a:prstGeom prst="foldedCorner">
            <a:avLst>
              <a:gd name="adj" fmla="val 16667"/>
            </a:avLst>
          </a:prstGeom>
          <a:solidFill>
            <a:srgbClr val="FFF2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Open Sans"/>
              <a:ea typeface="Open Sans"/>
              <a:cs typeface="Open Sans"/>
              <a:sym typeface="Open Sans"/>
            </a:endParaRPr>
          </a:p>
        </p:txBody>
      </p:sp>
      <p:sp>
        <p:nvSpPr>
          <p:cNvPr id="587" name="Google Shape;587;p115" descr="Post-it" title="Post-it"/>
          <p:cNvSpPr/>
          <p:nvPr/>
        </p:nvSpPr>
        <p:spPr>
          <a:xfrm>
            <a:off x="7698650" y="3159125"/>
            <a:ext cx="1016100" cy="953100"/>
          </a:xfrm>
          <a:prstGeom prst="foldedCorner">
            <a:avLst>
              <a:gd name="adj" fmla="val 16667"/>
            </a:avLst>
          </a:prstGeom>
          <a:solidFill>
            <a:srgbClr val="D9D2E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Open Sans"/>
              <a:ea typeface="Open Sans"/>
              <a:cs typeface="Open Sans"/>
              <a:sym typeface="Open Sans"/>
            </a:endParaRPr>
          </a:p>
        </p:txBody>
      </p:sp>
      <p:sp>
        <p:nvSpPr>
          <p:cNvPr id="588" name="Google Shape;588;p115" descr="Post-it" title="Post-it"/>
          <p:cNvSpPr/>
          <p:nvPr/>
        </p:nvSpPr>
        <p:spPr>
          <a:xfrm>
            <a:off x="5515525" y="765600"/>
            <a:ext cx="1016100" cy="953100"/>
          </a:xfrm>
          <a:prstGeom prst="foldedCorner">
            <a:avLst>
              <a:gd name="adj" fmla="val 16667"/>
            </a:avLst>
          </a:prstGeom>
          <a:solidFill>
            <a:srgbClr val="F4CC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Open Sans"/>
              <a:ea typeface="Open Sans"/>
              <a:cs typeface="Open Sans"/>
              <a:sym typeface="Open Sans"/>
            </a:endParaRPr>
          </a:p>
        </p:txBody>
      </p:sp>
      <p:sp>
        <p:nvSpPr>
          <p:cNvPr id="589" name="Google Shape;589;p115" descr="Post-it" title="Post-it"/>
          <p:cNvSpPr/>
          <p:nvPr/>
        </p:nvSpPr>
        <p:spPr>
          <a:xfrm>
            <a:off x="5901538" y="3843075"/>
            <a:ext cx="1016100" cy="953100"/>
          </a:xfrm>
          <a:prstGeom prst="foldedCorner">
            <a:avLst>
              <a:gd name="adj" fmla="val 16667"/>
            </a:avLst>
          </a:prstGeom>
          <a:solidFill>
            <a:srgbClr val="D9EAD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300">
              <a:latin typeface="Open Sans"/>
              <a:ea typeface="Open Sans"/>
              <a:cs typeface="Open Sans"/>
              <a:sym typeface="Open Sans"/>
            </a:endParaRPr>
          </a:p>
        </p:txBody>
      </p:sp>
      <p:sp>
        <p:nvSpPr>
          <p:cNvPr id="590" name="Google Shape;590;p115" descr="Post-it" title="Post-it"/>
          <p:cNvSpPr/>
          <p:nvPr/>
        </p:nvSpPr>
        <p:spPr>
          <a:xfrm>
            <a:off x="679800" y="1390888"/>
            <a:ext cx="1016100" cy="953100"/>
          </a:xfrm>
          <a:prstGeom prst="foldedCorner">
            <a:avLst>
              <a:gd name="adj" fmla="val 16667"/>
            </a:avLst>
          </a:prstGeom>
          <a:solidFill>
            <a:srgbClr val="D9EAD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116"/>
          <p:cNvSpPr txBox="1">
            <a:spLocks noGrp="1"/>
          </p:cNvSpPr>
          <p:nvPr>
            <p:ph type="title"/>
          </p:nvPr>
        </p:nvSpPr>
        <p:spPr>
          <a:xfrm>
            <a:off x="0" y="0"/>
            <a:ext cx="9144000" cy="865200"/>
          </a:xfrm>
          <a:prstGeom prst="rect">
            <a:avLst/>
          </a:prstGeom>
        </p:spPr>
        <p:txBody>
          <a:bodyPr spcFirstLastPara="1" wrap="square" lIns="365750" tIns="91425" rIns="91425" bIns="91425" anchor="ctr" anchorCtr="0">
            <a:noAutofit/>
          </a:bodyPr>
          <a:lstStyle/>
          <a:p>
            <a:pPr marL="0" lvl="0" indent="0" algn="l" rtl="0">
              <a:spcBef>
                <a:spcPts val="0"/>
              </a:spcBef>
              <a:spcAft>
                <a:spcPts val="0"/>
              </a:spcAft>
              <a:buNone/>
            </a:pPr>
            <a:r>
              <a:rPr lang="en"/>
              <a:t>Framing the Conversation</a:t>
            </a:r>
            <a:endParaRPr/>
          </a:p>
        </p:txBody>
      </p:sp>
      <p:sp>
        <p:nvSpPr>
          <p:cNvPr id="596" name="Google Shape;596;p116"/>
          <p:cNvSpPr txBox="1">
            <a:spLocks noGrp="1"/>
          </p:cNvSpPr>
          <p:nvPr>
            <p:ph type="body" idx="1"/>
          </p:nvPr>
        </p:nvSpPr>
        <p:spPr>
          <a:xfrm>
            <a:off x="0" y="928375"/>
            <a:ext cx="6842100" cy="411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Today we will largely talk about our thermal policy in VT, its pitfalls, and what we want to see change to ensure our electricity is truly green and just.</a:t>
            </a:r>
            <a:endParaRPr sz="2200"/>
          </a:p>
          <a:p>
            <a:pPr marL="0" lvl="0" indent="0" algn="ctr" rtl="0">
              <a:lnSpc>
                <a:spcPct val="100000"/>
              </a:lnSpc>
              <a:spcBef>
                <a:spcPts val="1200"/>
              </a:spcBef>
              <a:spcAft>
                <a:spcPts val="0"/>
              </a:spcAft>
              <a:buNone/>
            </a:pPr>
            <a:r>
              <a:rPr lang="en" sz="2300">
                <a:solidFill>
                  <a:srgbClr val="40D7D4"/>
                </a:solidFill>
              </a:rPr>
              <a:t>But we also need to remember that there is no 100% perfect energy generation solution </a:t>
            </a:r>
            <a:endParaRPr sz="2300">
              <a:solidFill>
                <a:srgbClr val="40D7D4"/>
              </a:solidFill>
            </a:endParaRPr>
          </a:p>
          <a:p>
            <a:pPr marL="0" lvl="0" indent="0" algn="ctr" rtl="0">
              <a:lnSpc>
                <a:spcPct val="100000"/>
              </a:lnSpc>
              <a:spcBef>
                <a:spcPts val="1200"/>
              </a:spcBef>
              <a:spcAft>
                <a:spcPts val="0"/>
              </a:spcAft>
              <a:buNone/>
            </a:pPr>
            <a:r>
              <a:rPr lang="en" sz="2300">
                <a:solidFill>
                  <a:srgbClr val="40D7D4"/>
                </a:solidFill>
              </a:rPr>
              <a:t>which means</a:t>
            </a:r>
            <a:r>
              <a:rPr lang="en" sz="3200">
                <a:solidFill>
                  <a:srgbClr val="40D7D4"/>
                </a:solidFill>
              </a:rPr>
              <a:t> </a:t>
            </a:r>
            <a:endParaRPr sz="3200">
              <a:solidFill>
                <a:srgbClr val="40D7D4"/>
              </a:solidFill>
            </a:endParaRPr>
          </a:p>
          <a:p>
            <a:pPr marL="0" lvl="0" indent="0" algn="ctr" rtl="0">
              <a:spcBef>
                <a:spcPts val="1200"/>
              </a:spcBef>
              <a:spcAft>
                <a:spcPts val="1200"/>
              </a:spcAft>
              <a:buNone/>
            </a:pPr>
            <a:r>
              <a:rPr lang="en" sz="2900">
                <a:solidFill>
                  <a:schemeClr val="accent4"/>
                </a:solidFill>
              </a:rPr>
              <a:t>we ultimately need to reduce our use of heating &amp; cooling sources.</a:t>
            </a:r>
            <a:endParaRPr sz="2900">
              <a:solidFill>
                <a:schemeClr val="accent4"/>
              </a:solidFill>
            </a:endParaRPr>
          </a:p>
        </p:txBody>
      </p:sp>
      <p:pic>
        <p:nvPicPr>
          <p:cNvPr id="597" name="Google Shape;597;p116"/>
          <p:cNvPicPr preferRelativeResize="0"/>
          <p:nvPr/>
        </p:nvPicPr>
        <p:blipFill>
          <a:blip r:embed="rId3">
            <a:alphaModFix/>
          </a:blip>
          <a:stretch>
            <a:fillRect/>
          </a:stretch>
        </p:blipFill>
        <p:spPr>
          <a:xfrm>
            <a:off x="6941050" y="1493500"/>
            <a:ext cx="1914000" cy="2676150"/>
          </a:xfrm>
          <a:prstGeom prst="rect">
            <a:avLst/>
          </a:prstGeom>
          <a:noFill/>
          <a:ln w="19050" cap="flat" cmpd="sng">
            <a:solidFill>
              <a:srgbClr val="40D7D4"/>
            </a:solidFill>
            <a:prstDash val="solid"/>
            <a:round/>
            <a:headEnd type="none" w="sm" len="sm"/>
            <a:tailEnd type="none" w="sm" len="sm"/>
          </a:ln>
        </p:spPr>
      </p:pic>
      <p:sp>
        <p:nvSpPr>
          <p:cNvPr id="598" name="Google Shape;598;p116"/>
          <p:cNvSpPr txBox="1"/>
          <p:nvPr/>
        </p:nvSpPr>
        <p:spPr>
          <a:xfrm>
            <a:off x="7004650" y="4169650"/>
            <a:ext cx="1850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Roboto Medium"/>
                <a:ea typeface="Roboto Medium"/>
                <a:cs typeface="Roboto Medium"/>
                <a:sym typeface="Roboto Medium"/>
              </a:rPr>
              <a:t>Feb 2023 Rally at the VT Statehouse</a:t>
            </a:r>
            <a:endParaRPr sz="800">
              <a:solidFill>
                <a:schemeClr val="dk1"/>
              </a:solidFill>
              <a:latin typeface="Roboto Medium"/>
              <a:ea typeface="Roboto Medium"/>
              <a:cs typeface="Roboto Medium"/>
              <a:sym typeface="Robot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noFill/>
        <a:effectLst/>
      </p:bgPr>
    </p:bg>
    <p:spTree>
      <p:nvGrpSpPr>
        <p:cNvPr id="1" name="Shape 602"/>
        <p:cNvGrpSpPr/>
        <p:nvPr/>
      </p:nvGrpSpPr>
      <p:grpSpPr>
        <a:xfrm>
          <a:off x="0" y="0"/>
          <a:ext cx="0" cy="0"/>
          <a:chOff x="0" y="0"/>
          <a:chExt cx="0" cy="0"/>
        </a:xfrm>
      </p:grpSpPr>
      <p:sp>
        <p:nvSpPr>
          <p:cNvPr id="603" name="Google Shape;603;p117"/>
          <p:cNvSpPr txBox="1">
            <a:spLocks noGrp="1"/>
          </p:cNvSpPr>
          <p:nvPr>
            <p:ph type="title"/>
          </p:nvPr>
        </p:nvSpPr>
        <p:spPr>
          <a:xfrm>
            <a:off x="0" y="0"/>
            <a:ext cx="9144000" cy="865200"/>
          </a:xfrm>
          <a:prstGeom prst="rect">
            <a:avLst/>
          </a:prstGeom>
          <a:solidFill>
            <a:srgbClr val="40D7D4"/>
          </a:solidFill>
        </p:spPr>
        <p:txBody>
          <a:bodyPr spcFirstLastPara="1" wrap="square" lIns="365750" tIns="91425" rIns="91425" bIns="91425" anchor="ctr" anchorCtr="0">
            <a:noAutofit/>
          </a:bodyPr>
          <a:lstStyle/>
          <a:p>
            <a:pPr marL="0" lvl="0" indent="0" algn="l" rtl="0">
              <a:spcBef>
                <a:spcPts val="0"/>
              </a:spcBef>
              <a:spcAft>
                <a:spcPts val="0"/>
              </a:spcAft>
              <a:buSzPts val="990"/>
              <a:buNone/>
            </a:pPr>
            <a:r>
              <a:rPr lang="en" sz="4000" b="1">
                <a:solidFill>
                  <a:srgbClr val="FFFFFF"/>
                </a:solidFill>
                <a:latin typeface="Roboto Condensed"/>
                <a:ea typeface="Roboto Condensed"/>
                <a:cs typeface="Roboto Condensed"/>
                <a:sym typeface="Roboto Condensed"/>
              </a:rPr>
              <a:t>Why </a:t>
            </a:r>
            <a:r>
              <a:rPr lang="en" sz="4000">
                <a:solidFill>
                  <a:srgbClr val="FFFFFF"/>
                </a:solidFill>
              </a:rPr>
              <a:t>heating and cooling</a:t>
            </a:r>
            <a:r>
              <a:rPr lang="en" sz="4000" b="1">
                <a:solidFill>
                  <a:srgbClr val="FFFFFF"/>
                </a:solidFill>
                <a:latin typeface="Roboto Condensed"/>
                <a:ea typeface="Roboto Condensed"/>
                <a:cs typeface="Roboto Condensed"/>
                <a:sym typeface="Roboto Condensed"/>
              </a:rPr>
              <a:t> matters</a:t>
            </a:r>
            <a:endParaRPr sz="4000" b="1">
              <a:solidFill>
                <a:srgbClr val="FFFFFF"/>
              </a:solidFill>
              <a:latin typeface="Roboto Condensed"/>
              <a:ea typeface="Roboto Condensed"/>
              <a:cs typeface="Roboto Condensed"/>
              <a:sym typeface="Roboto Condensed"/>
            </a:endParaRPr>
          </a:p>
        </p:txBody>
      </p:sp>
      <p:sp>
        <p:nvSpPr>
          <p:cNvPr id="604" name="Google Shape;604;p117"/>
          <p:cNvSpPr txBox="1">
            <a:spLocks noGrp="1"/>
          </p:cNvSpPr>
          <p:nvPr>
            <p:ph type="body" idx="1"/>
          </p:nvPr>
        </p:nvSpPr>
        <p:spPr>
          <a:xfrm>
            <a:off x="482400" y="1076275"/>
            <a:ext cx="8154000" cy="23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a:t>Many proposed climate solutions involve transitioning to electric methods of heating and transportation, dramatically increasing our electricity use.</a:t>
            </a:r>
            <a:endParaRPr sz="2000"/>
          </a:p>
          <a:p>
            <a:pPr marL="0" lvl="0" indent="0" algn="l" rtl="0">
              <a:spcBef>
                <a:spcPts val="1000"/>
              </a:spcBef>
              <a:spcAft>
                <a:spcPts val="0"/>
              </a:spcAft>
              <a:buClr>
                <a:schemeClr val="dk1"/>
              </a:buClr>
              <a:buSzPts val="1100"/>
              <a:buFont typeface="Arial"/>
              <a:buNone/>
            </a:pPr>
            <a:r>
              <a:rPr lang="en" sz="2000"/>
              <a:t>…But </a:t>
            </a:r>
            <a:r>
              <a:rPr lang="en" sz="2000">
                <a:solidFill>
                  <a:srgbClr val="0F81E8"/>
                </a:solidFill>
                <a:latin typeface="Roboto Black"/>
                <a:ea typeface="Roboto Black"/>
                <a:cs typeface="Roboto Black"/>
                <a:sym typeface="Roboto Black"/>
              </a:rPr>
              <a:t>electrifying only reduces emissions if the electricity sources are truly low emissions. How we heat and cool our buildings will have an impact on much electricity we need to produce.</a:t>
            </a:r>
            <a:endParaRPr sz="2000">
              <a:solidFill>
                <a:srgbClr val="0F81E8"/>
              </a:solidFill>
              <a:latin typeface="Roboto Black"/>
              <a:ea typeface="Roboto Black"/>
              <a:cs typeface="Roboto Black"/>
              <a:sym typeface="Roboto Black"/>
            </a:endParaRPr>
          </a:p>
          <a:p>
            <a:pPr marL="0" lvl="0" indent="0" algn="l" rtl="0">
              <a:spcBef>
                <a:spcPts val="1000"/>
              </a:spcBef>
              <a:spcAft>
                <a:spcPts val="1200"/>
              </a:spcAft>
              <a:buNone/>
            </a:pP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118"/>
          <p:cNvSpPr txBox="1">
            <a:spLocks noGrp="1"/>
          </p:cNvSpPr>
          <p:nvPr>
            <p:ph type="title"/>
          </p:nvPr>
        </p:nvSpPr>
        <p:spPr>
          <a:xfrm>
            <a:off x="0" y="0"/>
            <a:ext cx="9144000" cy="865200"/>
          </a:xfrm>
          <a:prstGeom prst="rect">
            <a:avLst/>
          </a:prstGeom>
        </p:spPr>
        <p:txBody>
          <a:bodyPr spcFirstLastPara="1" wrap="square" lIns="365750" tIns="91425" rIns="91425" bIns="91425" anchor="ctr" anchorCtr="0">
            <a:noAutofit/>
          </a:bodyPr>
          <a:lstStyle/>
          <a:p>
            <a:pPr marL="0" lvl="0" indent="0" algn="l" rtl="0">
              <a:spcBef>
                <a:spcPts val="0"/>
              </a:spcBef>
              <a:spcAft>
                <a:spcPts val="0"/>
              </a:spcAft>
              <a:buNone/>
            </a:pPr>
            <a:r>
              <a:rPr lang="en" sz="3600"/>
              <a:t>What is the Affordable Heat Act?</a:t>
            </a:r>
            <a:endParaRPr sz="3600"/>
          </a:p>
        </p:txBody>
      </p:sp>
      <p:sp>
        <p:nvSpPr>
          <p:cNvPr id="610" name="Google Shape;610;p118"/>
          <p:cNvSpPr txBox="1">
            <a:spLocks noGrp="1"/>
          </p:cNvSpPr>
          <p:nvPr>
            <p:ph type="body" idx="1"/>
          </p:nvPr>
        </p:nvSpPr>
        <p:spPr>
          <a:xfrm>
            <a:off x="348450" y="1076275"/>
            <a:ext cx="84840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This is a law passed in 2023, that requires gas utilities and fuel-dealers to gradually their use of fossil fuels every year.</a:t>
            </a:r>
            <a:endParaRPr/>
          </a:p>
          <a:p>
            <a:pPr marL="0" lvl="0" indent="0" algn="ctr" rtl="0">
              <a:spcBef>
                <a:spcPts val="1200"/>
              </a:spcBef>
              <a:spcAft>
                <a:spcPts val="1200"/>
              </a:spcAft>
              <a:buNone/>
            </a:pPr>
            <a:endParaRPr>
              <a:solidFill>
                <a:srgbClr val="40D7D4"/>
              </a:solidFill>
            </a:endParaRPr>
          </a:p>
        </p:txBody>
      </p:sp>
      <p:sp>
        <p:nvSpPr>
          <p:cNvPr id="611" name="Google Shape;611;p118"/>
          <p:cNvSpPr/>
          <p:nvPr/>
        </p:nvSpPr>
        <p:spPr>
          <a:xfrm>
            <a:off x="1920375" y="2682725"/>
            <a:ext cx="3223200" cy="1225500"/>
          </a:xfrm>
          <a:prstGeom prst="wedgeRectCallout">
            <a:avLst>
              <a:gd name="adj1" fmla="val -45809"/>
              <a:gd name="adj2" fmla="val 102764"/>
            </a:avLst>
          </a:prstGeom>
          <a:solidFill>
            <a:schemeClr val="lt1"/>
          </a:solid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40D7D4"/>
                </a:solidFill>
                <a:latin typeface="Roboto"/>
                <a:ea typeface="Roboto"/>
                <a:cs typeface="Roboto"/>
                <a:sym typeface="Roboto"/>
              </a:rPr>
              <a:t>Sounds great!</a:t>
            </a:r>
            <a:r>
              <a:rPr lang="en" sz="3000">
                <a:solidFill>
                  <a:srgbClr val="40D7D4"/>
                </a:solidFill>
                <a:latin typeface="Roboto"/>
                <a:ea typeface="Roboto"/>
                <a:cs typeface="Roboto"/>
                <a:sym typeface="Roboto"/>
              </a:rPr>
              <a:t> </a:t>
            </a:r>
            <a:endParaRPr sz="3000">
              <a:solidFill>
                <a:srgbClr val="40D7D4"/>
              </a:solidFill>
              <a:latin typeface="Roboto"/>
              <a:ea typeface="Roboto"/>
              <a:cs typeface="Roboto"/>
              <a:sym typeface="Roboto"/>
            </a:endParaRPr>
          </a:p>
        </p:txBody>
      </p:sp>
      <p:sp>
        <p:nvSpPr>
          <p:cNvPr id="612" name="Google Shape;612;p118"/>
          <p:cNvSpPr/>
          <p:nvPr/>
        </p:nvSpPr>
        <p:spPr>
          <a:xfrm>
            <a:off x="5452275" y="3402175"/>
            <a:ext cx="2219400" cy="1090500"/>
          </a:xfrm>
          <a:prstGeom prst="cloudCallout">
            <a:avLst>
              <a:gd name="adj1" fmla="val 40441"/>
              <a:gd name="adj2" fmla="val 73893"/>
            </a:avLst>
          </a:prstGeom>
          <a:solidFill>
            <a:schemeClr val="lt1"/>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rgbClr val="40D7D4"/>
                </a:solidFill>
              </a:rPr>
              <a:t>…right?</a:t>
            </a:r>
            <a:endParaRPr sz="2200" b="1">
              <a:solidFill>
                <a:srgbClr val="40D7D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119"/>
          <p:cNvSpPr txBox="1">
            <a:spLocks noGrp="1"/>
          </p:cNvSpPr>
          <p:nvPr>
            <p:ph type="title"/>
          </p:nvPr>
        </p:nvSpPr>
        <p:spPr>
          <a:xfrm>
            <a:off x="0" y="0"/>
            <a:ext cx="9144000" cy="865200"/>
          </a:xfrm>
          <a:prstGeom prst="rect">
            <a:avLst/>
          </a:prstGeom>
        </p:spPr>
        <p:txBody>
          <a:bodyPr spcFirstLastPara="1" wrap="square" lIns="365750" tIns="91425" rIns="91425" bIns="91425" anchor="ctr" anchorCtr="0">
            <a:noAutofit/>
          </a:bodyPr>
          <a:lstStyle/>
          <a:p>
            <a:pPr marL="0" lvl="0" indent="0" algn="ctr" rtl="0">
              <a:spcBef>
                <a:spcPts val="0"/>
              </a:spcBef>
              <a:spcAft>
                <a:spcPts val="0"/>
              </a:spcAft>
              <a:buNone/>
            </a:pPr>
            <a:r>
              <a:rPr lang="en"/>
              <a:t>Three major problems with the AHA:</a:t>
            </a:r>
            <a:endParaRPr/>
          </a:p>
        </p:txBody>
      </p:sp>
      <p:sp>
        <p:nvSpPr>
          <p:cNvPr id="618" name="Google Shape;618;p119"/>
          <p:cNvSpPr txBox="1">
            <a:spLocks noGrp="1"/>
          </p:cNvSpPr>
          <p:nvPr>
            <p:ph type="body" idx="1"/>
          </p:nvPr>
        </p:nvSpPr>
        <p:spPr>
          <a:xfrm>
            <a:off x="348450" y="1076275"/>
            <a:ext cx="8484000" cy="38400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Font typeface="Arial"/>
              <a:buAutoNum type="arabicPeriod"/>
            </a:pPr>
            <a:r>
              <a:rPr lang="en" sz="1700" b="1">
                <a:latin typeface="Arial"/>
                <a:ea typeface="Arial"/>
                <a:cs typeface="Arial"/>
                <a:sym typeface="Arial"/>
              </a:rPr>
              <a:t>What is considered renewable.</a:t>
            </a:r>
            <a:r>
              <a:rPr lang="en" sz="1700">
                <a:latin typeface="Arial"/>
                <a:ea typeface="Arial"/>
                <a:cs typeface="Arial"/>
                <a:sym typeface="Arial"/>
              </a:rPr>
              <a:t> </a:t>
            </a:r>
            <a:endParaRPr sz="1700">
              <a:latin typeface="Arial"/>
              <a:ea typeface="Arial"/>
              <a:cs typeface="Arial"/>
              <a:sym typeface="Arial"/>
            </a:endParaRPr>
          </a:p>
          <a:p>
            <a:pPr marL="457200" lvl="0" indent="-336550" algn="l" rtl="0">
              <a:spcBef>
                <a:spcPts val="1000"/>
              </a:spcBef>
              <a:spcAft>
                <a:spcPts val="0"/>
              </a:spcAft>
              <a:buSzPts val="1700"/>
              <a:buFont typeface="Arial"/>
              <a:buAutoNum type="arabicPeriod"/>
            </a:pPr>
            <a:r>
              <a:rPr lang="en" sz="1700">
                <a:latin typeface="Arial"/>
                <a:ea typeface="Arial"/>
                <a:cs typeface="Arial"/>
                <a:sym typeface="Arial"/>
              </a:rPr>
              <a:t>I</a:t>
            </a:r>
            <a:r>
              <a:rPr lang="en" sz="1700" b="1">
                <a:latin typeface="Arial"/>
                <a:ea typeface="Arial"/>
                <a:cs typeface="Arial"/>
                <a:sym typeface="Arial"/>
              </a:rPr>
              <a:t>t allows utilities to meet their clean-energy obligations by purchasing clean energy credits while providing non-renewable energy. </a:t>
            </a:r>
            <a:endParaRPr sz="1700">
              <a:latin typeface="Arial"/>
              <a:ea typeface="Arial"/>
              <a:cs typeface="Arial"/>
              <a:sym typeface="Arial"/>
            </a:endParaRPr>
          </a:p>
          <a:p>
            <a:pPr marL="457200" lvl="0" indent="-336550" algn="l" rtl="0">
              <a:spcBef>
                <a:spcPts val="1000"/>
              </a:spcBef>
              <a:spcAft>
                <a:spcPts val="1000"/>
              </a:spcAft>
              <a:buSzPts val="1700"/>
              <a:buFont typeface="Arial"/>
              <a:buAutoNum type="arabicPeriod"/>
            </a:pPr>
            <a:r>
              <a:rPr lang="en" sz="1700" b="1">
                <a:latin typeface="Arial"/>
                <a:ea typeface="Arial"/>
                <a:cs typeface="Arial"/>
                <a:sym typeface="Arial"/>
              </a:rPr>
              <a:t>It disincentivizes adoption of cleaner, affordable heating through weatherization, electrification, geothermal, and thermal energy networks.</a:t>
            </a:r>
            <a:endParaRPr sz="1700" b="1">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0D7D4"/>
        </a:solidFill>
        <a:effectLst/>
      </p:bgPr>
    </p:bg>
    <p:spTree>
      <p:nvGrpSpPr>
        <p:cNvPr id="1" name="Shape 622"/>
        <p:cNvGrpSpPr/>
        <p:nvPr/>
      </p:nvGrpSpPr>
      <p:grpSpPr>
        <a:xfrm>
          <a:off x="0" y="0"/>
          <a:ext cx="0" cy="0"/>
          <a:chOff x="0" y="0"/>
          <a:chExt cx="0" cy="0"/>
        </a:xfrm>
      </p:grpSpPr>
      <p:sp>
        <p:nvSpPr>
          <p:cNvPr id="623" name="Google Shape;623;p120"/>
          <p:cNvSpPr txBox="1">
            <a:spLocks noGrp="1"/>
          </p:cNvSpPr>
          <p:nvPr>
            <p:ph type="title"/>
          </p:nvPr>
        </p:nvSpPr>
        <p:spPr>
          <a:xfrm>
            <a:off x="490250" y="450150"/>
            <a:ext cx="8219700" cy="4090800"/>
          </a:xfrm>
          <a:prstGeom prst="rect">
            <a:avLst/>
          </a:prstGeom>
          <a:noFill/>
        </p:spPr>
        <p:txBody>
          <a:bodyPr spcFirstLastPara="1" wrap="square" lIns="365750"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endParaRPr sz="3800" b="0">
              <a:latin typeface="Roboto Medium"/>
              <a:ea typeface="Roboto Medium"/>
              <a:cs typeface="Roboto Medium"/>
              <a:sym typeface="Roboto Medium"/>
            </a:endParaRPr>
          </a:p>
          <a:p>
            <a:pPr marL="0" lvl="0" indent="0" algn="ctr" rtl="0">
              <a:lnSpc>
                <a:spcPct val="115000"/>
              </a:lnSpc>
              <a:spcBef>
                <a:spcPts val="0"/>
              </a:spcBef>
              <a:spcAft>
                <a:spcPts val="0"/>
              </a:spcAft>
              <a:buClr>
                <a:schemeClr val="dk1"/>
              </a:buClr>
              <a:buSzPts val="1100"/>
              <a:buFont typeface="Arial"/>
              <a:buNone/>
            </a:pPr>
            <a:endParaRPr sz="3800" b="0">
              <a:latin typeface="Roboto Medium"/>
              <a:ea typeface="Roboto Medium"/>
              <a:cs typeface="Roboto Medium"/>
              <a:sym typeface="Roboto Medium"/>
            </a:endParaRPr>
          </a:p>
          <a:p>
            <a:pPr marL="0" lvl="0" indent="0" algn="ctr" rtl="0">
              <a:lnSpc>
                <a:spcPct val="115000"/>
              </a:lnSpc>
              <a:spcBef>
                <a:spcPts val="0"/>
              </a:spcBef>
              <a:spcAft>
                <a:spcPts val="0"/>
              </a:spcAft>
              <a:buClr>
                <a:schemeClr val="dk1"/>
              </a:buClr>
              <a:buSzPts val="1100"/>
              <a:buFont typeface="Arial"/>
              <a:buNone/>
            </a:pPr>
            <a:r>
              <a:rPr lang="en" sz="3800" b="0">
                <a:latin typeface="Roboto Medium"/>
                <a:ea typeface="Roboto Medium"/>
                <a:cs typeface="Roboto Medium"/>
                <a:sym typeface="Roboto Medium"/>
              </a:rPr>
              <a:t>Biomass is considered </a:t>
            </a:r>
            <a:endParaRPr sz="3800" b="0">
              <a:latin typeface="Roboto Medium"/>
              <a:ea typeface="Roboto Medium"/>
              <a:cs typeface="Roboto Medium"/>
              <a:sym typeface="Roboto Medium"/>
            </a:endParaRPr>
          </a:p>
          <a:p>
            <a:pPr marL="0" lvl="0" indent="0" algn="ctr" rtl="0">
              <a:lnSpc>
                <a:spcPct val="115000"/>
              </a:lnSpc>
              <a:spcBef>
                <a:spcPts val="0"/>
              </a:spcBef>
              <a:spcAft>
                <a:spcPts val="0"/>
              </a:spcAft>
              <a:buClr>
                <a:schemeClr val="dk1"/>
              </a:buClr>
              <a:buSzPts val="1100"/>
              <a:buFont typeface="Arial"/>
              <a:buNone/>
            </a:pPr>
            <a:r>
              <a:rPr lang="en" sz="3800" b="0">
                <a:latin typeface="Roboto Medium"/>
                <a:ea typeface="Roboto Medium"/>
                <a:cs typeface="Roboto Medium"/>
                <a:sym typeface="Roboto Medium"/>
              </a:rPr>
              <a:t>Renewable Energy</a:t>
            </a:r>
            <a:endParaRPr sz="3800" b="0">
              <a:latin typeface="Roboto Medium"/>
              <a:ea typeface="Roboto Medium"/>
              <a:cs typeface="Roboto Medium"/>
              <a:sym typeface="Roboto Medium"/>
            </a:endParaRPr>
          </a:p>
          <a:p>
            <a:pPr marL="0" lvl="0" indent="0" algn="l" rtl="0">
              <a:spcBef>
                <a:spcPts val="0"/>
              </a:spcBef>
              <a:spcAft>
                <a:spcPts val="0"/>
              </a:spcAft>
              <a:buNone/>
            </a:pPr>
            <a:endParaRPr/>
          </a:p>
        </p:txBody>
      </p:sp>
      <p:sp>
        <p:nvSpPr>
          <p:cNvPr id="624" name="Google Shape;624;p120"/>
          <p:cNvSpPr/>
          <p:nvPr/>
        </p:nvSpPr>
        <p:spPr>
          <a:xfrm rot="-482353">
            <a:off x="1068765" y="537373"/>
            <a:ext cx="5242723" cy="1218276"/>
          </a:xfrm>
          <a:prstGeom prst="horizontalScroll">
            <a:avLst>
              <a:gd name="adj" fmla="val 125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latin typeface="Permanent Marker"/>
                <a:ea typeface="Permanent Marker"/>
                <a:cs typeface="Permanent Marker"/>
                <a:sym typeface="Permanent Marker"/>
              </a:rPr>
              <a:t>Problem #1</a:t>
            </a:r>
            <a:endParaRPr sz="4500">
              <a:latin typeface="Permanent Marker"/>
              <a:ea typeface="Permanent Marker"/>
              <a:cs typeface="Permanent Marker"/>
              <a:sym typeface="Permanent Mark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8"/>
        <p:cNvGrpSpPr/>
        <p:nvPr/>
      </p:nvGrpSpPr>
      <p:grpSpPr>
        <a:xfrm>
          <a:off x="0" y="0"/>
          <a:ext cx="0" cy="0"/>
          <a:chOff x="0" y="0"/>
          <a:chExt cx="0" cy="0"/>
        </a:xfrm>
      </p:grpSpPr>
      <p:sp>
        <p:nvSpPr>
          <p:cNvPr id="629" name="Google Shape;629;p121"/>
          <p:cNvSpPr/>
          <p:nvPr/>
        </p:nvSpPr>
        <p:spPr>
          <a:xfrm>
            <a:off x="24450" y="-24450"/>
            <a:ext cx="9144000" cy="5143500"/>
          </a:xfrm>
          <a:prstGeom prst="rect">
            <a:avLst/>
          </a:prstGeom>
          <a:noFill/>
          <a:ln w="28575" cap="flat" cmpd="sng">
            <a:solidFill>
              <a:srgbClr val="40D7D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Medium"/>
              <a:ea typeface="Roboto Medium"/>
              <a:cs typeface="Roboto Medium"/>
              <a:sym typeface="Roboto Medium"/>
            </a:endParaRPr>
          </a:p>
        </p:txBody>
      </p:sp>
      <p:sp>
        <p:nvSpPr>
          <p:cNvPr id="630" name="Google Shape;630;p121"/>
          <p:cNvSpPr txBox="1">
            <a:spLocks noGrp="1"/>
          </p:cNvSpPr>
          <p:nvPr>
            <p:ph type="title"/>
          </p:nvPr>
        </p:nvSpPr>
        <p:spPr>
          <a:xfrm>
            <a:off x="0" y="0"/>
            <a:ext cx="9144000" cy="865200"/>
          </a:xfrm>
          <a:prstGeom prst="rect">
            <a:avLst/>
          </a:prstGeom>
          <a:solidFill>
            <a:srgbClr val="40D7D4"/>
          </a:solidFill>
        </p:spPr>
        <p:txBody>
          <a:bodyPr spcFirstLastPara="1" wrap="square" lIns="365750" tIns="91425" rIns="91425" bIns="91425" anchor="ctr" anchorCtr="0">
            <a:noAutofit/>
          </a:bodyPr>
          <a:lstStyle/>
          <a:p>
            <a:pPr marL="0" lvl="0" indent="0" algn="ctr" rtl="0">
              <a:lnSpc>
                <a:spcPct val="115000"/>
              </a:lnSpc>
              <a:spcBef>
                <a:spcPts val="1000"/>
              </a:spcBef>
              <a:spcAft>
                <a:spcPts val="1000"/>
              </a:spcAft>
              <a:buNone/>
            </a:pPr>
            <a:r>
              <a:rPr lang="en" sz="2100">
                <a:latin typeface="Arial"/>
                <a:ea typeface="Arial"/>
                <a:cs typeface="Arial"/>
                <a:sym typeface="Arial"/>
              </a:rPr>
              <a:t>What data has informed 350VT’s understanding and position</a:t>
            </a:r>
            <a:endParaRPr sz="4800"/>
          </a:p>
        </p:txBody>
      </p:sp>
      <p:sp>
        <p:nvSpPr>
          <p:cNvPr id="631" name="Google Shape;631;p12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
        <p:nvSpPr>
          <p:cNvPr id="632" name="Google Shape;632;p121"/>
          <p:cNvSpPr txBox="1"/>
          <p:nvPr/>
        </p:nvSpPr>
        <p:spPr>
          <a:xfrm>
            <a:off x="254975" y="933100"/>
            <a:ext cx="8580000" cy="4059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222222"/>
                </a:solidFill>
              </a:rPr>
              <a:t>Presentations and testimony of biomass experts at the McNeil Symposium, to the Burlington City Council, and to the Vermont Senate Environment and Energy Committee</a:t>
            </a:r>
            <a:endParaRPr>
              <a:solidFill>
                <a:srgbClr val="222222"/>
              </a:solidFill>
            </a:endParaRPr>
          </a:p>
          <a:p>
            <a:pPr marL="0" lvl="0" indent="0" algn="l" rtl="0">
              <a:lnSpc>
                <a:spcPct val="115000"/>
              </a:lnSpc>
              <a:spcBef>
                <a:spcPts val="0"/>
              </a:spcBef>
              <a:spcAft>
                <a:spcPts val="0"/>
              </a:spcAft>
              <a:buNone/>
            </a:pPr>
            <a:endParaRPr sz="1700">
              <a:solidFill>
                <a:srgbClr val="222222"/>
              </a:solidFill>
            </a:endParaRPr>
          </a:p>
          <a:p>
            <a:pPr marL="457200" lvl="0" indent="-317500" algn="l" rtl="0">
              <a:lnSpc>
                <a:spcPct val="115000"/>
              </a:lnSpc>
              <a:spcBef>
                <a:spcPts val="0"/>
              </a:spcBef>
              <a:spcAft>
                <a:spcPts val="0"/>
              </a:spcAft>
              <a:buClr>
                <a:srgbClr val="222222"/>
              </a:buClr>
              <a:buSzPts val="1400"/>
              <a:buChar char="●"/>
            </a:pPr>
            <a:r>
              <a:rPr lang="en">
                <a:solidFill>
                  <a:srgbClr val="222222"/>
                </a:solidFill>
              </a:rPr>
              <a:t>Laura Haight, U.S. Policy Directory, Partnership for Policy Integrity, April 24, 2023 </a:t>
            </a:r>
            <a:endParaRPr>
              <a:solidFill>
                <a:srgbClr val="222222"/>
              </a:solidFill>
            </a:endParaRPr>
          </a:p>
          <a:p>
            <a:pPr marL="457200" lvl="0" indent="-317500" algn="l" rtl="0">
              <a:lnSpc>
                <a:spcPct val="115000"/>
              </a:lnSpc>
              <a:spcBef>
                <a:spcPts val="0"/>
              </a:spcBef>
              <a:spcAft>
                <a:spcPts val="0"/>
              </a:spcAft>
              <a:buClr>
                <a:srgbClr val="222222"/>
              </a:buClr>
              <a:buSzPts val="1400"/>
              <a:buChar char="●"/>
            </a:pPr>
            <a:r>
              <a:rPr lang="en">
                <a:solidFill>
                  <a:srgbClr val="222222"/>
                </a:solidFill>
              </a:rPr>
              <a:t>Bill Moomaw, </a:t>
            </a:r>
            <a:r>
              <a:rPr lang="en">
                <a:solidFill>
                  <a:srgbClr val="202122"/>
                </a:solidFill>
                <a:highlight>
                  <a:srgbClr val="FFFFFF"/>
                </a:highlight>
              </a:rPr>
              <a:t>Professor Emeritus of International Environmental Policy at the Fletcher School, Tufts Universit</a:t>
            </a:r>
            <a:r>
              <a:rPr lang="en">
                <a:solidFill>
                  <a:srgbClr val="3366CC"/>
                </a:solidFill>
                <a:highlight>
                  <a:srgbClr val="FFFFFF"/>
                </a:highlight>
                <a:uFill>
                  <a:noFill/>
                </a:uFill>
                <a:hlinkClick r:id="rId3">
                  <a:extLst>
                    <a:ext uri="{A12FA001-AC4F-418D-AE19-62706E023703}">
                      <ahyp:hlinkClr xmlns:ahyp="http://schemas.microsoft.com/office/drawing/2018/hyperlinkcolor" val="tx"/>
                    </a:ext>
                  </a:extLst>
                </a:hlinkClick>
              </a:rPr>
              <a:t>y</a:t>
            </a:r>
            <a:endParaRPr>
              <a:solidFill>
                <a:srgbClr val="222222"/>
              </a:solidFill>
            </a:endParaRPr>
          </a:p>
          <a:p>
            <a:pPr marL="457200" lvl="0" indent="-317500" algn="l" rtl="0">
              <a:lnSpc>
                <a:spcPct val="115000"/>
              </a:lnSpc>
              <a:spcBef>
                <a:spcPts val="0"/>
              </a:spcBef>
              <a:spcAft>
                <a:spcPts val="0"/>
              </a:spcAft>
              <a:buClr>
                <a:srgbClr val="222222"/>
              </a:buClr>
              <a:buSzPts val="1400"/>
              <a:buChar char="●"/>
            </a:pPr>
            <a:r>
              <a:rPr lang="en">
                <a:solidFill>
                  <a:srgbClr val="222222"/>
                </a:solidFill>
              </a:rPr>
              <a:t>Dr. Juliette Rooney-Varga, Ph.D. - </a:t>
            </a:r>
            <a:r>
              <a:rPr lang="en">
                <a:solidFill>
                  <a:srgbClr val="232323"/>
                </a:solidFill>
                <a:highlight>
                  <a:srgbClr val="FFFFFF"/>
                </a:highlight>
              </a:rPr>
              <a:t>Professor, Director - Climate Change Initiative University of UMass Lowell</a:t>
            </a:r>
            <a:endParaRPr>
              <a:solidFill>
                <a:srgbClr val="232323"/>
              </a:solidFill>
              <a:highlight>
                <a:srgbClr val="FFFFFF"/>
              </a:highlight>
            </a:endParaRPr>
          </a:p>
          <a:p>
            <a:pPr marL="0" lvl="0" indent="0" algn="l" rtl="0">
              <a:lnSpc>
                <a:spcPct val="115000"/>
              </a:lnSpc>
              <a:spcBef>
                <a:spcPts val="1000"/>
              </a:spcBef>
              <a:spcAft>
                <a:spcPts val="0"/>
              </a:spcAft>
              <a:buNone/>
            </a:pPr>
            <a:r>
              <a:rPr lang="en">
                <a:solidFill>
                  <a:srgbClr val="232323"/>
                </a:solidFill>
                <a:highlight>
                  <a:srgbClr val="FFFFFF"/>
                </a:highlight>
              </a:rPr>
              <a:t>Also EPA carbon an air quality data, biomass research, memos from Burlington Electric and VEIC, and Bill McKibben, Founder of 350.org and Third Act</a:t>
            </a:r>
            <a:endParaRPr>
              <a:solidFill>
                <a:srgbClr val="232323"/>
              </a:solidFill>
              <a:highlight>
                <a:srgbClr val="FFFFFF"/>
              </a:highlight>
            </a:endParaRPr>
          </a:p>
          <a:p>
            <a:pPr marL="0" lvl="0" indent="0" algn="l" rtl="0">
              <a:lnSpc>
                <a:spcPct val="115000"/>
              </a:lnSpc>
              <a:spcBef>
                <a:spcPts val="1000"/>
              </a:spcBef>
              <a:spcAft>
                <a:spcPts val="0"/>
              </a:spcAft>
              <a:buNone/>
            </a:pPr>
            <a:r>
              <a:rPr lang="en">
                <a:solidFill>
                  <a:srgbClr val="232323"/>
                </a:solidFill>
                <a:highlight>
                  <a:srgbClr val="FFFFFF"/>
                </a:highlight>
              </a:rPr>
              <a:t>This data has been reviewed, analyzed and synthesized by unpaid and committed volunteers from Stop Vermont Biomass and 350VT to support our elected officials to make the right energy choice on behalf of their constituents.</a:t>
            </a:r>
            <a:endParaRPr>
              <a:solidFill>
                <a:srgbClr val="232323"/>
              </a:solidFill>
              <a:highlight>
                <a:srgbClr val="FFFFFF"/>
              </a:highlight>
            </a:endParaRPr>
          </a:p>
          <a:p>
            <a:pPr marL="0" lvl="0" indent="0" algn="l" rtl="0">
              <a:lnSpc>
                <a:spcPct val="115000"/>
              </a:lnSpc>
              <a:spcBef>
                <a:spcPts val="1000"/>
              </a:spcBef>
              <a:spcAft>
                <a:spcPts val="1000"/>
              </a:spcAft>
              <a:buNone/>
            </a:pPr>
            <a:r>
              <a:rPr lang="en" b="1">
                <a:solidFill>
                  <a:srgbClr val="232323"/>
                </a:solidFill>
                <a:highlight>
                  <a:srgbClr val="FFFFFF"/>
                </a:highlight>
              </a:rPr>
              <a:t>All materials we have consulted can be found </a:t>
            </a:r>
            <a:r>
              <a:rPr lang="en" b="1" u="sng">
                <a:solidFill>
                  <a:schemeClr val="hlink"/>
                </a:solidFill>
                <a:highlight>
                  <a:srgbClr val="FFFFFF"/>
                </a:highlight>
                <a:hlinkClick r:id="rId4"/>
              </a:rPr>
              <a:t>here</a:t>
            </a:r>
            <a:r>
              <a:rPr lang="en" b="1">
                <a:solidFill>
                  <a:srgbClr val="232323"/>
                </a:solidFill>
                <a:highlight>
                  <a:srgbClr val="FFFFFF"/>
                </a:highlight>
              </a:rPr>
              <a:t>.  Here is the </a:t>
            </a:r>
            <a:r>
              <a:rPr lang="en" b="1" u="sng">
                <a:solidFill>
                  <a:schemeClr val="hlink"/>
                </a:solidFill>
                <a:highlight>
                  <a:srgbClr val="FFFFFF"/>
                </a:highlight>
                <a:hlinkClick r:id="rId5"/>
              </a:rPr>
              <a:t>one page overview</a:t>
            </a:r>
            <a:r>
              <a:rPr lang="en" b="1">
                <a:solidFill>
                  <a:srgbClr val="232323"/>
                </a:solidFill>
                <a:highlight>
                  <a:srgbClr val="FFFFFF"/>
                </a:highlight>
              </a:rPr>
              <a:t> of our analysis.</a:t>
            </a:r>
            <a:endParaRPr b="1">
              <a:solidFill>
                <a:srgbClr val="232323"/>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6"/>
        <p:cNvGrpSpPr/>
        <p:nvPr/>
      </p:nvGrpSpPr>
      <p:grpSpPr>
        <a:xfrm>
          <a:off x="0" y="0"/>
          <a:ext cx="0" cy="0"/>
          <a:chOff x="0" y="0"/>
          <a:chExt cx="0" cy="0"/>
        </a:xfrm>
      </p:grpSpPr>
      <p:sp>
        <p:nvSpPr>
          <p:cNvPr id="637" name="Google Shape;637;p122"/>
          <p:cNvSpPr/>
          <p:nvPr/>
        </p:nvSpPr>
        <p:spPr>
          <a:xfrm>
            <a:off x="24450" y="-24450"/>
            <a:ext cx="9144000" cy="5143500"/>
          </a:xfrm>
          <a:prstGeom prst="rect">
            <a:avLst/>
          </a:prstGeom>
          <a:noFill/>
          <a:ln w="28575" cap="flat" cmpd="sng">
            <a:solidFill>
              <a:srgbClr val="40D7D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Medium"/>
              <a:ea typeface="Roboto Medium"/>
              <a:cs typeface="Roboto Medium"/>
              <a:sym typeface="Roboto Medium"/>
            </a:endParaRPr>
          </a:p>
        </p:txBody>
      </p:sp>
      <p:sp>
        <p:nvSpPr>
          <p:cNvPr id="638" name="Google Shape;638;p122"/>
          <p:cNvSpPr txBox="1"/>
          <p:nvPr/>
        </p:nvSpPr>
        <p:spPr>
          <a:xfrm>
            <a:off x="419775" y="985575"/>
            <a:ext cx="8003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200">
              <a:solidFill>
                <a:schemeClr val="lt1"/>
              </a:solidFill>
              <a:latin typeface="Roboto Medium"/>
              <a:ea typeface="Roboto Medium"/>
              <a:cs typeface="Roboto Medium"/>
              <a:sym typeface="Roboto Medium"/>
            </a:endParaRPr>
          </a:p>
        </p:txBody>
      </p:sp>
      <p:sp>
        <p:nvSpPr>
          <p:cNvPr id="639" name="Google Shape;639;p122"/>
          <p:cNvSpPr txBox="1"/>
          <p:nvPr/>
        </p:nvSpPr>
        <p:spPr>
          <a:xfrm>
            <a:off x="1665700" y="503375"/>
            <a:ext cx="5271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lt1"/>
                </a:solidFill>
                <a:latin typeface="Roboto Medium"/>
                <a:ea typeface="Roboto Medium"/>
                <a:cs typeface="Roboto Medium"/>
                <a:sym typeface="Roboto Medium"/>
              </a:rPr>
              <a:t>FiB</a:t>
            </a:r>
            <a:endParaRPr sz="2200">
              <a:solidFill>
                <a:schemeClr val="lt1"/>
              </a:solidFill>
              <a:latin typeface="Roboto Medium"/>
              <a:ea typeface="Roboto Medium"/>
              <a:cs typeface="Roboto Medium"/>
              <a:sym typeface="Roboto Medium"/>
            </a:endParaRPr>
          </a:p>
        </p:txBody>
      </p:sp>
      <p:pic>
        <p:nvPicPr>
          <p:cNvPr id="640" name="Google Shape;640;p122"/>
          <p:cNvPicPr preferRelativeResize="0"/>
          <p:nvPr/>
        </p:nvPicPr>
        <p:blipFill>
          <a:blip r:embed="rId3">
            <a:alphaModFix/>
          </a:blip>
          <a:stretch>
            <a:fillRect/>
          </a:stretch>
        </p:blipFill>
        <p:spPr>
          <a:xfrm>
            <a:off x="1315000" y="1224250"/>
            <a:ext cx="6212649" cy="3329925"/>
          </a:xfrm>
          <a:prstGeom prst="rect">
            <a:avLst/>
          </a:prstGeom>
          <a:noFill/>
          <a:ln>
            <a:noFill/>
          </a:ln>
        </p:spPr>
      </p:pic>
      <p:sp>
        <p:nvSpPr>
          <p:cNvPr id="641" name="Google Shape;641;p122"/>
          <p:cNvSpPr txBox="1"/>
          <p:nvPr/>
        </p:nvSpPr>
        <p:spPr>
          <a:xfrm>
            <a:off x="951850" y="4554175"/>
            <a:ext cx="6699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u="sng">
                <a:solidFill>
                  <a:schemeClr val="hlink"/>
                </a:solidFill>
                <a:hlinkClick r:id="rId4"/>
              </a:rPr>
              <a:t>https://www.youtube.com/watch?v=vMtRVm8G5mc</a:t>
            </a:r>
            <a:endParaRPr/>
          </a:p>
        </p:txBody>
      </p:sp>
      <p:sp>
        <p:nvSpPr>
          <p:cNvPr id="642" name="Google Shape;642;p122"/>
          <p:cNvSpPr txBox="1"/>
          <p:nvPr/>
        </p:nvSpPr>
        <p:spPr>
          <a:xfrm>
            <a:off x="1468750" y="243850"/>
            <a:ext cx="6337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200">
              <a:solidFill>
                <a:schemeClr val="dk1"/>
              </a:solidFill>
              <a:latin typeface="Roboto Medium"/>
              <a:ea typeface="Roboto Medium"/>
              <a:cs typeface="Roboto Medium"/>
              <a:sym typeface="Roboto Medium"/>
            </a:endParaRPr>
          </a:p>
        </p:txBody>
      </p:sp>
      <p:sp>
        <p:nvSpPr>
          <p:cNvPr id="643" name="Google Shape;643;p122"/>
          <p:cNvSpPr txBox="1">
            <a:spLocks noGrp="1"/>
          </p:cNvSpPr>
          <p:nvPr>
            <p:ph type="title"/>
          </p:nvPr>
        </p:nvSpPr>
        <p:spPr>
          <a:xfrm>
            <a:off x="65350" y="-31150"/>
            <a:ext cx="9144000" cy="865200"/>
          </a:xfrm>
          <a:prstGeom prst="rect">
            <a:avLst/>
          </a:prstGeom>
          <a:solidFill>
            <a:srgbClr val="40D7D4"/>
          </a:solidFill>
        </p:spPr>
        <p:txBody>
          <a:bodyPr spcFirstLastPara="1" wrap="square" lIns="365750" tIns="91425" rIns="91425" bIns="91425" anchor="ctr" anchorCtr="0">
            <a:noAutofit/>
          </a:bodyPr>
          <a:lstStyle/>
          <a:p>
            <a:pPr marL="0" lvl="0" indent="0" algn="ctr" rtl="0">
              <a:lnSpc>
                <a:spcPct val="115000"/>
              </a:lnSpc>
              <a:spcBef>
                <a:spcPts val="1000"/>
              </a:spcBef>
              <a:spcAft>
                <a:spcPts val="1000"/>
              </a:spcAft>
              <a:buNone/>
            </a:pPr>
            <a:r>
              <a:rPr lang="en" sz="2200" b="0">
                <a:latin typeface="Roboto Medium"/>
                <a:ea typeface="Roboto Medium"/>
                <a:cs typeface="Roboto Medium"/>
                <a:sym typeface="Roboto Medium"/>
              </a:rPr>
              <a:t>Bill McKibben on Biomass</a:t>
            </a:r>
            <a:endParaRPr sz="4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7"/>
        <p:cNvGrpSpPr/>
        <p:nvPr/>
      </p:nvGrpSpPr>
      <p:grpSpPr>
        <a:xfrm>
          <a:off x="0" y="0"/>
          <a:ext cx="0" cy="0"/>
          <a:chOff x="0" y="0"/>
          <a:chExt cx="0" cy="0"/>
        </a:xfrm>
      </p:grpSpPr>
      <p:sp>
        <p:nvSpPr>
          <p:cNvPr id="648" name="Google Shape;648;p123"/>
          <p:cNvSpPr/>
          <p:nvPr/>
        </p:nvSpPr>
        <p:spPr>
          <a:xfrm>
            <a:off x="24450" y="-24450"/>
            <a:ext cx="9144000" cy="5143500"/>
          </a:xfrm>
          <a:prstGeom prst="rect">
            <a:avLst/>
          </a:prstGeom>
          <a:noFill/>
          <a:ln w="28575" cap="flat" cmpd="sng">
            <a:solidFill>
              <a:srgbClr val="40D7D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Medium"/>
              <a:ea typeface="Roboto Medium"/>
              <a:cs typeface="Roboto Medium"/>
              <a:sym typeface="Roboto Medium"/>
            </a:endParaRPr>
          </a:p>
        </p:txBody>
      </p:sp>
      <p:sp>
        <p:nvSpPr>
          <p:cNvPr id="649" name="Google Shape;649;p123"/>
          <p:cNvSpPr txBox="1">
            <a:spLocks noGrp="1"/>
          </p:cNvSpPr>
          <p:nvPr>
            <p:ph type="title"/>
          </p:nvPr>
        </p:nvSpPr>
        <p:spPr>
          <a:xfrm>
            <a:off x="0" y="2250"/>
            <a:ext cx="9144000" cy="5143500"/>
          </a:xfrm>
          <a:prstGeom prst="rect">
            <a:avLst/>
          </a:prstGeom>
          <a:solidFill>
            <a:srgbClr val="40D7D4"/>
          </a:solidFill>
        </p:spPr>
        <p:txBody>
          <a:bodyPr spcFirstLastPara="1" wrap="square" lIns="365750" tIns="91425" rIns="91425" bIns="91425" anchor="ctr" anchorCtr="0">
            <a:noAutofit/>
          </a:bodyPr>
          <a:lstStyle/>
          <a:p>
            <a:pPr marL="0" lvl="0" indent="0" algn="ctr" rtl="0">
              <a:lnSpc>
                <a:spcPct val="115000"/>
              </a:lnSpc>
              <a:spcBef>
                <a:spcPts val="1000"/>
              </a:spcBef>
              <a:spcAft>
                <a:spcPts val="0"/>
              </a:spcAft>
              <a:buNone/>
            </a:pPr>
            <a:r>
              <a:rPr lang="en" sz="3100">
                <a:latin typeface="Arial"/>
                <a:ea typeface="Arial"/>
                <a:cs typeface="Arial"/>
                <a:sym typeface="Arial"/>
              </a:rPr>
              <a:t>Biomass pollution is comparable </a:t>
            </a:r>
            <a:endParaRPr sz="3100">
              <a:latin typeface="Arial"/>
              <a:ea typeface="Arial"/>
              <a:cs typeface="Arial"/>
              <a:sym typeface="Arial"/>
            </a:endParaRPr>
          </a:p>
          <a:p>
            <a:pPr marL="0" lvl="0" indent="0" algn="ctr" rtl="0">
              <a:lnSpc>
                <a:spcPct val="115000"/>
              </a:lnSpc>
              <a:spcBef>
                <a:spcPts val="1000"/>
              </a:spcBef>
              <a:spcAft>
                <a:spcPts val="1000"/>
              </a:spcAft>
              <a:buNone/>
            </a:pPr>
            <a:r>
              <a:rPr lang="en" sz="3100">
                <a:latin typeface="Arial"/>
                <a:ea typeface="Arial"/>
                <a:cs typeface="Arial"/>
                <a:sym typeface="Arial"/>
              </a:rPr>
              <a:t>to oil, coal and gas</a:t>
            </a:r>
            <a:endParaRPr sz="5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124"/>
          <p:cNvSpPr txBox="1">
            <a:spLocks noGrp="1"/>
          </p:cNvSpPr>
          <p:nvPr>
            <p:ph type="title"/>
          </p:nvPr>
        </p:nvSpPr>
        <p:spPr>
          <a:xfrm>
            <a:off x="0" y="-63425"/>
            <a:ext cx="9144000" cy="979200"/>
          </a:xfrm>
          <a:prstGeom prst="rect">
            <a:avLst/>
          </a:prstGeom>
          <a:solidFill>
            <a:srgbClr val="4A86E8"/>
          </a:solidFill>
          <a:ln>
            <a:noFill/>
          </a:ln>
        </p:spPr>
        <p:txBody>
          <a:bodyPr spcFirstLastPara="1" wrap="square" lIns="91425" tIns="91425" rIns="91425" bIns="91425" anchor="ctr" anchorCtr="0">
            <a:normAutofit/>
          </a:bodyPr>
          <a:lstStyle/>
          <a:p>
            <a:pPr marL="0" lvl="0" indent="457200" algn="l" rtl="0">
              <a:lnSpc>
                <a:spcPct val="100000"/>
              </a:lnSpc>
              <a:spcBef>
                <a:spcPts val="0"/>
              </a:spcBef>
              <a:spcAft>
                <a:spcPts val="0"/>
              </a:spcAft>
              <a:buSzPts val="2800"/>
              <a:buNone/>
            </a:pPr>
            <a:r>
              <a:rPr lang="en">
                <a:solidFill>
                  <a:schemeClr val="lt2"/>
                </a:solidFill>
                <a:latin typeface="Verdana"/>
                <a:ea typeface="Verdana"/>
                <a:cs typeface="Verdana"/>
                <a:sym typeface="Verdana"/>
              </a:rPr>
              <a:t>       Let’s take a closer look: Solid Biomass </a:t>
            </a:r>
            <a:endParaRPr sz="2244">
              <a:solidFill>
                <a:schemeClr val="lt2"/>
              </a:solidFill>
              <a:latin typeface="Verdana"/>
              <a:ea typeface="Verdana"/>
              <a:cs typeface="Verdana"/>
              <a:sym typeface="Verdana"/>
            </a:endParaRPr>
          </a:p>
        </p:txBody>
      </p:sp>
      <p:sp>
        <p:nvSpPr>
          <p:cNvPr id="655" name="Google Shape;655;p124"/>
          <p:cNvSpPr txBox="1"/>
          <p:nvPr/>
        </p:nvSpPr>
        <p:spPr>
          <a:xfrm>
            <a:off x="0" y="4932425"/>
            <a:ext cx="9144000" cy="400200"/>
          </a:xfrm>
          <a:prstGeom prst="rect">
            <a:avLst/>
          </a:prstGeom>
          <a:solidFill>
            <a:schemeClr val="dk2"/>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56" name="Google Shape;656;p124"/>
          <p:cNvGrpSpPr/>
          <p:nvPr/>
        </p:nvGrpSpPr>
        <p:grpSpPr>
          <a:xfrm>
            <a:off x="372440" y="954469"/>
            <a:ext cx="4383362" cy="3783287"/>
            <a:chOff x="171590" y="3049"/>
            <a:chExt cx="4383362" cy="3783287"/>
          </a:xfrm>
        </p:grpSpPr>
        <p:sp>
          <p:nvSpPr>
            <p:cNvPr id="657" name="Google Shape;657;p124"/>
            <p:cNvSpPr/>
            <p:nvPr/>
          </p:nvSpPr>
          <p:spPr>
            <a:xfrm>
              <a:off x="171590" y="3049"/>
              <a:ext cx="2085332" cy="1787376"/>
            </a:xfrm>
            <a:prstGeom prst="rect">
              <a:avLst/>
            </a:prstGeom>
            <a:blipFill rotWithShape="1">
              <a:blip r:embed="rId3">
                <a:alphaModFix/>
              </a:blip>
              <a:stretch>
                <a:fillRect l="-13997" r="-1399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24"/>
            <p:cNvSpPr/>
            <p:nvPr/>
          </p:nvSpPr>
          <p:spPr>
            <a:xfrm>
              <a:off x="171590" y="1254213"/>
              <a:ext cx="2085332" cy="428970"/>
            </a:xfrm>
            <a:prstGeom prst="rect">
              <a:avLst/>
            </a:prstGeom>
            <a:solidFill>
              <a:srgbClr val="BCCCFA">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24"/>
            <p:cNvSpPr txBox="1"/>
            <p:nvPr/>
          </p:nvSpPr>
          <p:spPr>
            <a:xfrm>
              <a:off x="171590" y="1254213"/>
              <a:ext cx="2085332" cy="42897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Combustion</a:t>
              </a:r>
              <a:endParaRPr/>
            </a:p>
          </p:txBody>
        </p:sp>
        <p:sp>
          <p:nvSpPr>
            <p:cNvPr id="660" name="Google Shape;660;p124"/>
            <p:cNvSpPr/>
            <p:nvPr/>
          </p:nvSpPr>
          <p:spPr>
            <a:xfrm>
              <a:off x="2469620" y="3049"/>
              <a:ext cx="2085332" cy="1787376"/>
            </a:xfrm>
            <a:prstGeom prst="rect">
              <a:avLst/>
            </a:prstGeom>
            <a:blipFill rotWithShape="1">
              <a:blip r:embed="rId4">
                <a:alphaModFix/>
              </a:blip>
              <a:stretch>
                <a:fillRect l="-14999" r="-1499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24"/>
            <p:cNvSpPr/>
            <p:nvPr/>
          </p:nvSpPr>
          <p:spPr>
            <a:xfrm>
              <a:off x="2469620" y="1254213"/>
              <a:ext cx="2085332" cy="428970"/>
            </a:xfrm>
            <a:prstGeom prst="rect">
              <a:avLst/>
            </a:prstGeom>
            <a:solidFill>
              <a:srgbClr val="BCCCFA">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24"/>
            <p:cNvSpPr txBox="1"/>
            <p:nvPr/>
          </p:nvSpPr>
          <p:spPr>
            <a:xfrm>
              <a:off x="2469620" y="1254213"/>
              <a:ext cx="2085332" cy="42897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Pellets</a:t>
              </a:r>
              <a:endParaRPr/>
            </a:p>
          </p:txBody>
        </p:sp>
        <p:sp>
          <p:nvSpPr>
            <p:cNvPr id="663" name="Google Shape;663;p124"/>
            <p:cNvSpPr/>
            <p:nvPr/>
          </p:nvSpPr>
          <p:spPr>
            <a:xfrm>
              <a:off x="171590" y="1998960"/>
              <a:ext cx="2085332" cy="1787376"/>
            </a:xfrm>
            <a:prstGeom prst="rect">
              <a:avLst/>
            </a:prstGeom>
            <a:blipFill rotWithShape="1">
              <a:blip r:embed="rId5">
                <a:alphaModFix/>
              </a:blip>
              <a:stretch>
                <a:fillRect l="-13997" r="-1399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24"/>
            <p:cNvSpPr/>
            <p:nvPr/>
          </p:nvSpPr>
          <p:spPr>
            <a:xfrm>
              <a:off x="171590" y="3250123"/>
              <a:ext cx="2085332" cy="428970"/>
            </a:xfrm>
            <a:prstGeom prst="rect">
              <a:avLst/>
            </a:prstGeom>
            <a:solidFill>
              <a:srgbClr val="BCCCFA">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24"/>
            <p:cNvSpPr txBox="1"/>
            <p:nvPr/>
          </p:nvSpPr>
          <p:spPr>
            <a:xfrm>
              <a:off x="171590" y="3250123"/>
              <a:ext cx="2085332" cy="42897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Burning appliances</a:t>
              </a:r>
              <a:endParaRPr/>
            </a:p>
          </p:txBody>
        </p:sp>
        <p:sp>
          <p:nvSpPr>
            <p:cNvPr id="666" name="Google Shape;666;p124"/>
            <p:cNvSpPr/>
            <p:nvPr/>
          </p:nvSpPr>
          <p:spPr>
            <a:xfrm>
              <a:off x="2469620" y="1998960"/>
              <a:ext cx="2085332" cy="1787376"/>
            </a:xfrm>
            <a:prstGeom prst="rect">
              <a:avLst/>
            </a:prstGeom>
            <a:blipFill rotWithShape="1">
              <a:blip r:embed="rId6">
                <a:alphaModFix/>
              </a:blip>
              <a:stretch>
                <a:fillRect l="-13997" r="-1399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24"/>
            <p:cNvSpPr/>
            <p:nvPr/>
          </p:nvSpPr>
          <p:spPr>
            <a:xfrm>
              <a:off x="2469620" y="3250123"/>
              <a:ext cx="2085332" cy="428970"/>
            </a:xfrm>
            <a:prstGeom prst="rect">
              <a:avLst/>
            </a:prstGeom>
            <a:solidFill>
              <a:srgbClr val="BCCCFA">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24"/>
            <p:cNvSpPr txBox="1"/>
            <p:nvPr/>
          </p:nvSpPr>
          <p:spPr>
            <a:xfrm>
              <a:off x="2469620" y="3250123"/>
              <a:ext cx="2085332" cy="42897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 sz="1800" b="0" i="0" u="none" strike="noStrike" cap="none">
                  <a:solidFill>
                    <a:srgbClr val="000000"/>
                  </a:solidFill>
                  <a:latin typeface="Arial"/>
                  <a:ea typeface="Arial"/>
                  <a:cs typeface="Arial"/>
                  <a:sym typeface="Arial"/>
                </a:rPr>
                <a:t>Wood Chips</a:t>
              </a:r>
              <a:endParaRPr/>
            </a:p>
          </p:txBody>
        </p:sp>
      </p:grpSp>
      <p:pic>
        <p:nvPicPr>
          <p:cNvPr id="669" name="Google Shape;669;p124" descr="Map&#10;&#10;Description automatically generated"/>
          <p:cNvPicPr preferRelativeResize="0"/>
          <p:nvPr/>
        </p:nvPicPr>
        <p:blipFill rotWithShape="1">
          <a:blip r:embed="rId7">
            <a:alphaModFix/>
          </a:blip>
          <a:srcRect l="5284" t="7828" r="5171" b="6650"/>
          <a:stretch/>
        </p:blipFill>
        <p:spPr>
          <a:xfrm>
            <a:off x="5157770" y="2025855"/>
            <a:ext cx="3678662" cy="2714952"/>
          </a:xfrm>
          <a:prstGeom prst="rect">
            <a:avLst/>
          </a:prstGeom>
          <a:noFill/>
          <a:ln>
            <a:noFill/>
          </a:ln>
        </p:spPr>
      </p:pic>
      <p:sp>
        <p:nvSpPr>
          <p:cNvPr id="670" name="Google Shape;670;p124"/>
          <p:cNvSpPr txBox="1"/>
          <p:nvPr/>
        </p:nvSpPr>
        <p:spPr>
          <a:xfrm>
            <a:off x="4850203" y="915775"/>
            <a:ext cx="4293797" cy="1107996"/>
          </a:xfrm>
          <a:prstGeom prst="rect">
            <a:avLst/>
          </a:prstGeom>
          <a:noFill/>
          <a:ln>
            <a:noFill/>
          </a:ln>
        </p:spPr>
        <p:txBody>
          <a:bodyPr spcFirstLastPara="1" wrap="square" lIns="91425" tIns="45700" rIns="91425" bIns="45700" anchor="t" anchorCtr="0">
            <a:spAutoFit/>
          </a:bodyPr>
          <a:lstStyle/>
          <a:p>
            <a:pPr marL="285750" marR="0" lvl="0" indent="-230188" algn="l" rtl="0">
              <a:lnSpc>
                <a:spcPct val="100000"/>
              </a:lnSpc>
              <a:spcBef>
                <a:spcPts val="0"/>
              </a:spcBef>
              <a:spcAft>
                <a:spcPts val="0"/>
              </a:spcAft>
              <a:buNone/>
            </a:pPr>
            <a:r>
              <a:rPr lang="en" sz="1400" b="1" i="0" u="none" strike="noStrike" cap="none">
                <a:solidFill>
                  <a:srgbClr val="000000"/>
                </a:solidFill>
                <a:latin typeface="Arial"/>
                <a:ea typeface="Arial"/>
                <a:cs typeface="Arial"/>
                <a:sym typeface="Arial"/>
              </a:rPr>
              <a:t>To make a meaningful difference it would take a lot of solid biomass. </a:t>
            </a:r>
            <a:endParaRPr/>
          </a:p>
          <a:p>
            <a:pPr marL="285750" marR="0" lvl="0" indent="-230188" algn="l" rtl="0">
              <a:lnSpc>
                <a:spcPct val="100000"/>
              </a:lnSpc>
              <a:spcBef>
                <a:spcPts val="1200"/>
              </a:spcBef>
              <a:spcAft>
                <a:spcPts val="0"/>
              </a:spcAft>
              <a:buNone/>
            </a:pPr>
            <a:r>
              <a:rPr lang="en" sz="1400" b="1" i="0" u="none" strike="noStrike" cap="none">
                <a:solidFill>
                  <a:srgbClr val="000000"/>
                </a:solidFill>
                <a:latin typeface="Arial"/>
                <a:ea typeface="Arial"/>
                <a:cs typeface="Arial"/>
                <a:sym typeface="Arial"/>
              </a:rPr>
              <a:t>Biomass would have to travel a far distance OR we would devastate our own landscapes.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0D7D4"/>
        </a:solidFill>
        <a:effectLst/>
      </p:bgPr>
    </p:bg>
    <p:spTree>
      <p:nvGrpSpPr>
        <p:cNvPr id="1" name="Shape 518"/>
        <p:cNvGrpSpPr/>
        <p:nvPr/>
      </p:nvGrpSpPr>
      <p:grpSpPr>
        <a:xfrm>
          <a:off x="0" y="0"/>
          <a:ext cx="0" cy="0"/>
          <a:chOff x="0" y="0"/>
          <a:chExt cx="0" cy="0"/>
        </a:xfrm>
      </p:grpSpPr>
      <p:sp>
        <p:nvSpPr>
          <p:cNvPr id="519" name="Google Shape;519;p107"/>
          <p:cNvSpPr txBox="1">
            <a:spLocks noGrp="1"/>
          </p:cNvSpPr>
          <p:nvPr>
            <p:ph type="title"/>
          </p:nvPr>
        </p:nvSpPr>
        <p:spPr>
          <a:xfrm>
            <a:off x="291325" y="312575"/>
            <a:ext cx="8219700" cy="1747800"/>
          </a:xfrm>
          <a:prstGeom prst="rect">
            <a:avLst/>
          </a:prstGeom>
          <a:noFill/>
        </p:spPr>
        <p:txBody>
          <a:bodyPr spcFirstLastPara="1" wrap="square" lIns="365750"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800" b="0">
                <a:latin typeface="Roboto Medium"/>
                <a:ea typeface="Roboto Medium"/>
                <a:cs typeface="Roboto Medium"/>
                <a:sym typeface="Roboto Medium"/>
              </a:rPr>
              <a:t>Land Acknowledgement</a:t>
            </a:r>
            <a:endParaRPr sz="3800" b="0">
              <a:latin typeface="Roboto Medium"/>
              <a:ea typeface="Roboto Medium"/>
              <a:cs typeface="Roboto Medium"/>
              <a:sym typeface="Roboto Medium"/>
            </a:endParaRPr>
          </a:p>
          <a:p>
            <a:pPr marL="0" lvl="0" indent="0" algn="l" rtl="0">
              <a:spcBef>
                <a:spcPts val="0"/>
              </a:spcBef>
              <a:spcAft>
                <a:spcPts val="0"/>
              </a:spcAft>
              <a:buNone/>
            </a:pPr>
            <a:endParaRPr/>
          </a:p>
        </p:txBody>
      </p:sp>
      <p:pic>
        <p:nvPicPr>
          <p:cNvPr id="520" name="Google Shape;520;p107"/>
          <p:cNvPicPr preferRelativeResize="0"/>
          <p:nvPr/>
        </p:nvPicPr>
        <p:blipFill rotWithShape="1">
          <a:blip r:embed="rId3">
            <a:alphaModFix/>
          </a:blip>
          <a:srcRect l="27192" t="21530" r="34738" b="13522"/>
          <a:stretch/>
        </p:blipFill>
        <p:spPr>
          <a:xfrm>
            <a:off x="2831450" y="1491925"/>
            <a:ext cx="3481101" cy="33389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125"/>
          <p:cNvPicPr preferRelativeResize="0"/>
          <p:nvPr/>
        </p:nvPicPr>
        <p:blipFill rotWithShape="1">
          <a:blip r:embed="rId3">
            <a:alphaModFix/>
          </a:blip>
          <a:srcRect/>
          <a:stretch/>
        </p:blipFill>
        <p:spPr>
          <a:xfrm>
            <a:off x="0" y="1019525"/>
            <a:ext cx="9144000" cy="4016649"/>
          </a:xfrm>
          <a:prstGeom prst="rect">
            <a:avLst/>
          </a:prstGeom>
          <a:noFill/>
          <a:ln>
            <a:noFill/>
          </a:ln>
        </p:spPr>
      </p:pic>
      <p:sp>
        <p:nvSpPr>
          <p:cNvPr id="676" name="Google Shape;676;p125"/>
          <p:cNvSpPr txBox="1">
            <a:spLocks noGrp="1"/>
          </p:cNvSpPr>
          <p:nvPr>
            <p:ph type="title"/>
          </p:nvPr>
        </p:nvSpPr>
        <p:spPr>
          <a:xfrm>
            <a:off x="0" y="-63425"/>
            <a:ext cx="9144000" cy="979200"/>
          </a:xfrm>
          <a:prstGeom prst="rect">
            <a:avLst/>
          </a:prstGeom>
          <a:solidFill>
            <a:srgbClr val="4A86E8"/>
          </a:solidFill>
          <a:ln>
            <a:noFill/>
          </a:ln>
        </p:spPr>
        <p:txBody>
          <a:bodyPr spcFirstLastPara="1" wrap="square" lIns="91425" tIns="91425" rIns="91425" bIns="91425" anchor="ctr" anchorCtr="0">
            <a:normAutofit/>
          </a:bodyPr>
          <a:lstStyle/>
          <a:p>
            <a:pPr marL="0" lvl="0" indent="457200" algn="l" rtl="0">
              <a:lnSpc>
                <a:spcPct val="100000"/>
              </a:lnSpc>
              <a:spcBef>
                <a:spcPts val="0"/>
              </a:spcBef>
              <a:spcAft>
                <a:spcPts val="0"/>
              </a:spcAft>
              <a:buSzPts val="2800"/>
              <a:buNone/>
            </a:pPr>
            <a:r>
              <a:rPr lang="en">
                <a:solidFill>
                  <a:schemeClr val="lt2"/>
                </a:solidFill>
                <a:latin typeface="Verdana"/>
                <a:ea typeface="Verdana"/>
                <a:cs typeface="Verdana"/>
                <a:sym typeface="Verdana"/>
              </a:rPr>
              <a:t>       Life Cycle Analysis: Solid Biomass </a:t>
            </a:r>
            <a:endParaRPr sz="2244">
              <a:solidFill>
                <a:schemeClr val="lt2"/>
              </a:solidFill>
              <a:latin typeface="Verdana"/>
              <a:ea typeface="Verdana"/>
              <a:cs typeface="Verdana"/>
              <a:sym typeface="Verdana"/>
            </a:endParaRPr>
          </a:p>
        </p:txBody>
      </p:sp>
      <p:sp>
        <p:nvSpPr>
          <p:cNvPr id="677" name="Google Shape;677;p125"/>
          <p:cNvSpPr txBox="1"/>
          <p:nvPr/>
        </p:nvSpPr>
        <p:spPr>
          <a:xfrm>
            <a:off x="0" y="4932425"/>
            <a:ext cx="9144000" cy="400200"/>
          </a:xfrm>
          <a:prstGeom prst="rect">
            <a:avLst/>
          </a:prstGeom>
          <a:solidFill>
            <a:schemeClr val="dk2"/>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8" name="Google Shape;678;p125"/>
          <p:cNvGrpSpPr/>
          <p:nvPr/>
        </p:nvGrpSpPr>
        <p:grpSpPr>
          <a:xfrm>
            <a:off x="-207525" y="2919425"/>
            <a:ext cx="5647500" cy="2061137"/>
            <a:chOff x="192700" y="2937725"/>
            <a:chExt cx="5647500" cy="2061137"/>
          </a:xfrm>
        </p:grpSpPr>
        <p:sp>
          <p:nvSpPr>
            <p:cNvPr id="679" name="Google Shape;679;p125"/>
            <p:cNvSpPr/>
            <p:nvPr/>
          </p:nvSpPr>
          <p:spPr>
            <a:xfrm>
              <a:off x="503975" y="2937725"/>
              <a:ext cx="5336100" cy="1994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125"/>
            <p:cNvSpPr txBox="1"/>
            <p:nvPr/>
          </p:nvSpPr>
          <p:spPr>
            <a:xfrm>
              <a:off x="192700" y="2956025"/>
              <a:ext cx="5647500" cy="2042837"/>
            </a:xfrm>
            <a:prstGeom prst="rect">
              <a:avLst/>
            </a:prstGeom>
            <a:noFill/>
            <a:ln>
              <a:noFill/>
            </a:ln>
          </p:spPr>
          <p:txBody>
            <a:bodyPr spcFirstLastPara="1" wrap="square" lIns="91425" tIns="91425" rIns="91425" bIns="91425" anchor="t" anchorCtr="0">
              <a:spAutoFit/>
            </a:bodyPr>
            <a:lstStyle/>
            <a:p>
              <a:pPr marL="457200" marR="0" lvl="0" indent="0" algn="l" rtl="0">
                <a:lnSpc>
                  <a:spcPct val="115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500+ scientists wrote: </a:t>
              </a:r>
              <a:endParaRPr sz="2100" b="0" i="0" u="none" strike="noStrike" cap="none">
                <a:solidFill>
                  <a:schemeClr val="dk1"/>
                </a:solidFill>
                <a:latin typeface="Calibri"/>
                <a:ea typeface="Calibri"/>
                <a:cs typeface="Calibri"/>
                <a:sym typeface="Calibri"/>
              </a:endParaRPr>
            </a:p>
            <a:p>
              <a:pPr marL="457200" marR="0" lvl="0" indent="0" algn="l" rtl="0">
                <a:lnSpc>
                  <a:spcPct val="115000"/>
                </a:lnSpc>
                <a:spcBef>
                  <a:spcPts val="0"/>
                </a:spcBef>
                <a:spcAft>
                  <a:spcPts val="0"/>
                </a:spcAft>
                <a:buClr>
                  <a:srgbClr val="000000"/>
                </a:buClr>
                <a:buSzPts val="2100"/>
                <a:buFont typeface="Arial"/>
                <a:buNone/>
              </a:pPr>
              <a:r>
                <a:rPr lang="en" sz="2100" b="0" i="0" u="none" strike="noStrike" cap="none">
                  <a:solidFill>
                    <a:schemeClr val="dk1"/>
                  </a:solidFill>
                  <a:latin typeface="Calibri"/>
                  <a:ea typeface="Calibri"/>
                  <a:cs typeface="Calibri"/>
                  <a:sym typeface="Calibri"/>
                </a:rPr>
                <a:t>“Overall, for each kilowatt hour of heat … produced, using wood initially is likely to add two to three times as much carbon to the air as using fossil fuels.”   </a:t>
              </a:r>
              <a:r>
                <a:rPr lang="en" sz="2000" b="0" i="0" u="none" strike="noStrike" cap="none">
                  <a:solidFill>
                    <a:schemeClr val="dk1"/>
                  </a:solidFill>
                  <a:latin typeface="Calibri"/>
                  <a:ea typeface="Calibri"/>
                  <a:cs typeface="Calibri"/>
                  <a:sym typeface="Calibri"/>
                </a:rPr>
                <a:t>Raven et al. 2021</a:t>
              </a:r>
              <a:endParaRPr sz="20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4"/>
        <p:cNvGrpSpPr/>
        <p:nvPr/>
      </p:nvGrpSpPr>
      <p:grpSpPr>
        <a:xfrm>
          <a:off x="0" y="0"/>
          <a:ext cx="0" cy="0"/>
          <a:chOff x="0" y="0"/>
          <a:chExt cx="0" cy="0"/>
        </a:xfrm>
      </p:grpSpPr>
      <p:sp>
        <p:nvSpPr>
          <p:cNvPr id="685" name="Google Shape;685;p126"/>
          <p:cNvSpPr/>
          <p:nvPr/>
        </p:nvSpPr>
        <p:spPr>
          <a:xfrm>
            <a:off x="24450" y="-24450"/>
            <a:ext cx="9144000" cy="5143500"/>
          </a:xfrm>
          <a:prstGeom prst="rect">
            <a:avLst/>
          </a:prstGeom>
          <a:noFill/>
          <a:ln w="28575" cap="flat" cmpd="sng">
            <a:solidFill>
              <a:srgbClr val="40D7D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Medium"/>
              <a:ea typeface="Roboto Medium"/>
              <a:cs typeface="Roboto Medium"/>
              <a:sym typeface="Roboto Medium"/>
            </a:endParaRPr>
          </a:p>
        </p:txBody>
      </p:sp>
      <p:sp>
        <p:nvSpPr>
          <p:cNvPr id="686" name="Google Shape;686;p126"/>
          <p:cNvSpPr txBox="1">
            <a:spLocks noGrp="1"/>
          </p:cNvSpPr>
          <p:nvPr>
            <p:ph type="title"/>
          </p:nvPr>
        </p:nvSpPr>
        <p:spPr>
          <a:xfrm>
            <a:off x="0" y="2250"/>
            <a:ext cx="9144000" cy="865200"/>
          </a:xfrm>
          <a:prstGeom prst="rect">
            <a:avLst/>
          </a:prstGeom>
          <a:solidFill>
            <a:srgbClr val="40D7D4"/>
          </a:solidFill>
        </p:spPr>
        <p:txBody>
          <a:bodyPr spcFirstLastPara="1" wrap="square" lIns="365750" tIns="91425" rIns="91425" bIns="91425" anchor="ctr" anchorCtr="0">
            <a:noAutofit/>
          </a:bodyPr>
          <a:lstStyle/>
          <a:p>
            <a:pPr marL="0" lvl="0" indent="0" algn="ctr" rtl="0">
              <a:lnSpc>
                <a:spcPct val="115000"/>
              </a:lnSpc>
              <a:spcBef>
                <a:spcPts val="1000"/>
              </a:spcBef>
              <a:spcAft>
                <a:spcPts val="1000"/>
              </a:spcAft>
              <a:buNone/>
            </a:pPr>
            <a:r>
              <a:rPr lang="en" sz="4000"/>
              <a:t>Here’s what the science says</a:t>
            </a:r>
            <a:endParaRPr sz="4000"/>
          </a:p>
        </p:txBody>
      </p:sp>
      <p:sp>
        <p:nvSpPr>
          <p:cNvPr id="687" name="Google Shape;687;p126"/>
          <p:cNvSpPr txBox="1"/>
          <p:nvPr/>
        </p:nvSpPr>
        <p:spPr>
          <a:xfrm>
            <a:off x="162250" y="934575"/>
            <a:ext cx="8596500" cy="2134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1F2624"/>
                </a:solidFill>
                <a:highlight>
                  <a:srgbClr val="FFFFFF"/>
                </a:highlight>
              </a:rPr>
              <a:t>"Burning wood is also carbon-inefficient, so the </a:t>
            </a:r>
            <a:r>
              <a:rPr lang="en" b="1">
                <a:solidFill>
                  <a:srgbClr val="1F2624"/>
                </a:solidFill>
                <a:highlight>
                  <a:srgbClr val="FFFFFF"/>
                </a:highlight>
              </a:rPr>
              <a:t>wood burned for energy emits more carbon up smokestacks than using fossil fuels.</a:t>
            </a:r>
            <a:r>
              <a:rPr lang="en">
                <a:solidFill>
                  <a:srgbClr val="1F2624"/>
                </a:solidFill>
                <a:highlight>
                  <a:srgbClr val="FFFFFF"/>
                </a:highlight>
              </a:rPr>
              <a:t> Overall, for </a:t>
            </a:r>
            <a:r>
              <a:rPr lang="en" b="1">
                <a:solidFill>
                  <a:srgbClr val="1F2624"/>
                </a:solidFill>
                <a:highlight>
                  <a:srgbClr val="FFFFFF"/>
                </a:highlight>
              </a:rPr>
              <a:t>each kilowatt hour of heat or electricity produced, using wood initially is likely to add two to three times as much carbon to the air as using fossil fuels.”</a:t>
            </a:r>
            <a:endParaRPr b="1">
              <a:solidFill>
                <a:srgbClr val="1F2624"/>
              </a:solidFill>
              <a:highlight>
                <a:srgbClr val="FFFFFF"/>
              </a:highlight>
            </a:endParaRPr>
          </a:p>
          <a:p>
            <a:pPr marL="0" lvl="0" indent="0" algn="l" rtl="0">
              <a:lnSpc>
                <a:spcPct val="115000"/>
              </a:lnSpc>
              <a:spcBef>
                <a:spcPts val="0"/>
              </a:spcBef>
              <a:spcAft>
                <a:spcPts val="0"/>
              </a:spcAft>
              <a:buNone/>
            </a:pPr>
            <a:endParaRPr b="1">
              <a:solidFill>
                <a:srgbClr val="1F2624"/>
              </a:solidFill>
              <a:highlight>
                <a:srgbClr val="FFFFFF"/>
              </a:highlight>
            </a:endParaRPr>
          </a:p>
          <a:p>
            <a:pPr marL="0" lvl="0" indent="0" algn="l" rtl="0">
              <a:lnSpc>
                <a:spcPct val="115000"/>
              </a:lnSpc>
              <a:spcBef>
                <a:spcPts val="0"/>
              </a:spcBef>
              <a:spcAft>
                <a:spcPts val="1800"/>
              </a:spcAft>
              <a:buNone/>
            </a:pPr>
            <a:r>
              <a:rPr lang="en">
                <a:solidFill>
                  <a:srgbClr val="1F2624"/>
                </a:solidFill>
                <a:highlight>
                  <a:srgbClr val="FFFFFF"/>
                </a:highlight>
              </a:rPr>
              <a:t>"</a:t>
            </a:r>
            <a:r>
              <a:rPr lang="en">
                <a:solidFill>
                  <a:srgbClr val="1F2624"/>
                </a:solidFill>
                <a:highlight>
                  <a:srgbClr val="FFFFFF"/>
                </a:highlight>
                <a:latin typeface="Roboto"/>
                <a:ea typeface="Roboto"/>
                <a:cs typeface="Roboto"/>
                <a:sym typeface="Roboto"/>
              </a:rPr>
              <a:t>Government subsidies for burning wood create a double climate problem because this false solution is replacing real carbon reductions. </a:t>
            </a:r>
            <a:r>
              <a:rPr lang="en" b="1">
                <a:solidFill>
                  <a:srgbClr val="1F2624"/>
                </a:solidFill>
                <a:highlight>
                  <a:srgbClr val="FFFFFF"/>
                </a:highlight>
                <a:latin typeface="Roboto"/>
                <a:ea typeface="Roboto"/>
                <a:cs typeface="Roboto"/>
                <a:sym typeface="Roboto"/>
              </a:rPr>
              <a:t>Companies are shifting fossil energy use to wood, which increases warming, as a substitute for shifting to solar and wind, which would truly decrease warming</a:t>
            </a:r>
            <a:r>
              <a:rPr lang="en">
                <a:solidFill>
                  <a:srgbClr val="1F2624"/>
                </a:solidFill>
                <a:highlight>
                  <a:srgbClr val="FFFFFF"/>
                </a:highlight>
                <a:latin typeface="Roboto"/>
                <a:ea typeface="Roboto"/>
                <a:cs typeface="Roboto"/>
                <a:sym typeface="Roboto"/>
              </a:rPr>
              <a:t>.”</a:t>
            </a:r>
            <a:endParaRPr>
              <a:solidFill>
                <a:srgbClr val="1F2624"/>
              </a:solidFill>
              <a:highlight>
                <a:srgbClr val="FFFFFF"/>
              </a:highlight>
            </a:endParaRPr>
          </a:p>
        </p:txBody>
      </p:sp>
      <p:sp>
        <p:nvSpPr>
          <p:cNvPr id="688" name="Google Shape;688;p126"/>
          <p:cNvSpPr txBox="1"/>
          <p:nvPr/>
        </p:nvSpPr>
        <p:spPr>
          <a:xfrm>
            <a:off x="1761575" y="3049425"/>
            <a:ext cx="72084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u="sng">
                <a:solidFill>
                  <a:schemeClr val="accent5"/>
                </a:solidFill>
                <a:hlinkClick r:id="rId3">
                  <a:extLst>
                    <a:ext uri="{A12FA001-AC4F-418D-AE19-62706E023703}">
                      <ahyp:hlinkClr xmlns:ahyp="http://schemas.microsoft.com/office/drawing/2018/hyperlinkcolor" val="tx"/>
                    </a:ext>
                  </a:extLst>
                </a:hlinkClick>
              </a:rPr>
              <a:t>Letter Regarding Use of Forests for Bioenergy</a:t>
            </a:r>
            <a:r>
              <a:rPr lang="en">
                <a:solidFill>
                  <a:srgbClr val="222222"/>
                </a:solidFill>
                <a:highlight>
                  <a:srgbClr val="FFFFFF"/>
                </a:highlight>
              </a:rPr>
              <a:t>: Letter to Biden from over 1,000 top world scientist asking no more net-zero for wood. </a:t>
            </a:r>
            <a:endParaRPr/>
          </a:p>
        </p:txBody>
      </p:sp>
      <p:sp>
        <p:nvSpPr>
          <p:cNvPr id="689" name="Google Shape;689;p126"/>
          <p:cNvSpPr txBox="1"/>
          <p:nvPr/>
        </p:nvSpPr>
        <p:spPr>
          <a:xfrm>
            <a:off x="178775" y="3810000"/>
            <a:ext cx="82749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a:solidFill>
                  <a:schemeClr val="dk1"/>
                </a:solidFill>
              </a:rPr>
              <a:t>“Burning wood to generate electricity emits more carbon dioxide per kilowatt-hour generated than fossil fuels- even coal, the most carbon intensive fuel.”  </a:t>
            </a:r>
            <a:endParaRPr sz="1500">
              <a:solidFill>
                <a:schemeClr val="lt1"/>
              </a:solidFill>
            </a:endParaRPr>
          </a:p>
        </p:txBody>
      </p:sp>
      <p:sp>
        <p:nvSpPr>
          <p:cNvPr id="690" name="Google Shape;690;p126"/>
          <p:cNvSpPr txBox="1"/>
          <p:nvPr/>
        </p:nvSpPr>
        <p:spPr>
          <a:xfrm>
            <a:off x="1433600" y="4294425"/>
            <a:ext cx="7142400" cy="1120500"/>
          </a:xfrm>
          <a:prstGeom prst="rect">
            <a:avLst/>
          </a:prstGeom>
          <a:noFill/>
          <a:ln>
            <a:noFill/>
          </a:ln>
        </p:spPr>
        <p:txBody>
          <a:bodyPr spcFirstLastPara="1" wrap="square" lIns="91425" tIns="91425" rIns="91425" bIns="91425" anchor="t" anchorCtr="0">
            <a:spAutoFit/>
          </a:bodyPr>
          <a:lstStyle/>
          <a:p>
            <a:pPr marL="571500" lvl="0" indent="0" algn="l" rtl="0">
              <a:lnSpc>
                <a:spcPct val="90000"/>
              </a:lnSpc>
              <a:spcBef>
                <a:spcPts val="1000"/>
              </a:spcBef>
              <a:spcAft>
                <a:spcPts val="0"/>
              </a:spcAft>
              <a:buNone/>
            </a:pPr>
            <a:r>
              <a:rPr lang="en">
                <a:solidFill>
                  <a:schemeClr val="dk1"/>
                </a:solidFill>
              </a:rPr>
              <a:t>John Sterman, William Moomaw, Juliette N. Rooney-Varga &amp; Lori Siegel, </a:t>
            </a:r>
            <a:r>
              <a:rPr lang="en" i="1">
                <a:solidFill>
                  <a:schemeClr val="dk1"/>
                </a:solidFill>
              </a:rPr>
              <a:t>Does wood bioenergy help or harm the climate?, </a:t>
            </a:r>
            <a:r>
              <a:rPr lang="en">
                <a:solidFill>
                  <a:schemeClr val="dk1"/>
                </a:solidFill>
              </a:rPr>
              <a:t>Bulletin of the Atomic Scientists, Vol 78, No. 3 (2022) 130. </a:t>
            </a:r>
            <a:endParaRPr>
              <a:solidFill>
                <a:schemeClr val="dk1"/>
              </a:solidFill>
            </a:endParaRPr>
          </a:p>
          <a:p>
            <a:pPr marL="0" lvl="0" indent="0" algn="l" rtl="0">
              <a:spcBef>
                <a:spcPts val="0"/>
              </a:spcBef>
              <a:spcAft>
                <a:spcPts val="0"/>
              </a:spcAft>
              <a:buNone/>
            </a:pPr>
            <a:endParaRPr sz="2300">
              <a:solidFill>
                <a:schemeClr val="lt1"/>
              </a:solidFill>
              <a:latin typeface="Roboto Medium"/>
              <a:ea typeface="Roboto Medium"/>
              <a:cs typeface="Roboto Medium"/>
              <a:sym typeface="Roboto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pic>
        <p:nvPicPr>
          <p:cNvPr id="695" name="Google Shape;695;p127"/>
          <p:cNvPicPr preferRelativeResize="0"/>
          <p:nvPr/>
        </p:nvPicPr>
        <p:blipFill rotWithShape="1">
          <a:blip r:embed="rId3">
            <a:alphaModFix/>
          </a:blip>
          <a:srcRect l="6689" t="22887" r="5406" b="16322"/>
          <a:stretch/>
        </p:blipFill>
        <p:spPr>
          <a:xfrm>
            <a:off x="152394" y="483907"/>
            <a:ext cx="8978024" cy="356656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700" name="Google Shape;700;p128"/>
          <p:cNvSpPr/>
          <p:nvPr/>
        </p:nvSpPr>
        <p:spPr>
          <a:xfrm>
            <a:off x="24450" y="-24450"/>
            <a:ext cx="9144000" cy="5143500"/>
          </a:xfrm>
          <a:prstGeom prst="rect">
            <a:avLst/>
          </a:prstGeom>
          <a:noFill/>
          <a:ln w="28575" cap="flat" cmpd="sng">
            <a:solidFill>
              <a:srgbClr val="40D7D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Medium"/>
              <a:ea typeface="Roboto Medium"/>
              <a:cs typeface="Roboto Medium"/>
              <a:sym typeface="Roboto Medium"/>
            </a:endParaRPr>
          </a:p>
        </p:txBody>
      </p:sp>
      <p:sp>
        <p:nvSpPr>
          <p:cNvPr id="701" name="Google Shape;701;p128"/>
          <p:cNvSpPr txBox="1">
            <a:spLocks noGrp="1"/>
          </p:cNvSpPr>
          <p:nvPr>
            <p:ph type="title"/>
          </p:nvPr>
        </p:nvSpPr>
        <p:spPr>
          <a:xfrm>
            <a:off x="371475" y="79635"/>
            <a:ext cx="3343200" cy="9942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400"/>
              <a:buFont typeface="Calibri"/>
              <a:buNone/>
            </a:pPr>
            <a:r>
              <a:rPr lang="en" sz="2000" u="sng">
                <a:solidFill>
                  <a:schemeClr val="hlink"/>
                </a:solidFill>
                <a:latin typeface="Arial"/>
                <a:ea typeface="Arial"/>
                <a:cs typeface="Arial"/>
                <a:sym typeface="Arial"/>
                <a:hlinkClick r:id="rId3"/>
              </a:rPr>
              <a:t>Vargas, Moomaw, </a:t>
            </a:r>
            <a:r>
              <a:rPr lang="en" sz="2000" i="0" u="sng" strike="noStrike">
                <a:solidFill>
                  <a:schemeClr val="hlink"/>
                </a:solidFill>
                <a:latin typeface="Arial"/>
                <a:ea typeface="Arial"/>
                <a:cs typeface="Arial"/>
                <a:sym typeface="Arial"/>
                <a:hlinkClick r:id="rId3"/>
              </a:rPr>
              <a:t>Zakaras June </a:t>
            </a:r>
            <a:r>
              <a:rPr lang="en" sz="2000" u="sng">
                <a:solidFill>
                  <a:schemeClr val="hlink"/>
                </a:solidFill>
                <a:latin typeface="Arial"/>
                <a:ea typeface="Arial"/>
                <a:cs typeface="Arial"/>
                <a:sym typeface="Arial"/>
                <a:hlinkClick r:id="rId3"/>
              </a:rPr>
              <a:t>2023</a:t>
            </a:r>
            <a:r>
              <a:rPr lang="en" sz="2000">
                <a:latin typeface="Arial"/>
                <a:ea typeface="Arial"/>
                <a:cs typeface="Arial"/>
                <a:sym typeface="Arial"/>
              </a:rPr>
              <a:t> </a:t>
            </a:r>
            <a:endParaRPr sz="700">
              <a:latin typeface="Arial"/>
              <a:ea typeface="Arial"/>
              <a:cs typeface="Arial"/>
              <a:sym typeface="Arial"/>
            </a:endParaRPr>
          </a:p>
        </p:txBody>
      </p:sp>
      <p:pic>
        <p:nvPicPr>
          <p:cNvPr id="702" name="Google Shape;702;p128"/>
          <p:cNvPicPr preferRelativeResize="0"/>
          <p:nvPr/>
        </p:nvPicPr>
        <p:blipFill rotWithShape="1">
          <a:blip r:embed="rId4">
            <a:alphaModFix/>
          </a:blip>
          <a:srcRect/>
          <a:stretch/>
        </p:blipFill>
        <p:spPr>
          <a:xfrm>
            <a:off x="371475" y="1137670"/>
            <a:ext cx="3122271" cy="2383413"/>
          </a:xfrm>
          <a:prstGeom prst="rect">
            <a:avLst/>
          </a:prstGeom>
          <a:noFill/>
          <a:ln>
            <a:noFill/>
          </a:ln>
        </p:spPr>
      </p:pic>
      <p:sp>
        <p:nvSpPr>
          <p:cNvPr id="703" name="Google Shape;703;p128"/>
          <p:cNvSpPr txBox="1"/>
          <p:nvPr/>
        </p:nvSpPr>
        <p:spPr>
          <a:xfrm>
            <a:off x="414027" y="3521083"/>
            <a:ext cx="4571377"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700" b="0" i="0" u="none" strike="noStrike">
                <a:solidFill>
                  <a:srgbClr val="000000"/>
                </a:solidFill>
                <a:latin typeface="Arial"/>
                <a:ea typeface="Arial"/>
                <a:cs typeface="Arial"/>
                <a:sym typeface="Arial"/>
              </a:rPr>
              <a:t>Sources: U.S. Energy Information Administration</a:t>
            </a:r>
            <a:endParaRPr sz="1100"/>
          </a:p>
          <a:p>
            <a:pPr marL="0" marR="0" lvl="0" indent="0" algn="l" rtl="0">
              <a:spcBef>
                <a:spcPts val="0"/>
              </a:spcBef>
              <a:spcAft>
                <a:spcPts val="0"/>
              </a:spcAft>
              <a:buNone/>
            </a:pPr>
            <a:r>
              <a:rPr lang="en" sz="700" b="0" i="0" u="none" strike="noStrike">
                <a:solidFill>
                  <a:srgbClr val="0000FF"/>
                </a:solidFill>
                <a:latin typeface="Arial"/>
                <a:ea typeface="Arial"/>
                <a:cs typeface="Arial"/>
                <a:sym typeface="Arial"/>
              </a:rPr>
              <a:t>https://www.eia.gov/tools/faqs/faq.php?id=74&amp;t=11 </a:t>
            </a:r>
            <a:r>
              <a:rPr lang="en" sz="700" b="0" i="0" u="none" strike="noStrike">
                <a:solidFill>
                  <a:srgbClr val="000000"/>
                </a:solidFill>
                <a:latin typeface="Arial"/>
                <a:ea typeface="Arial"/>
                <a:cs typeface="Arial"/>
                <a:sym typeface="Arial"/>
              </a:rPr>
              <a:t>and 2023 Final Report on</a:t>
            </a:r>
            <a:endParaRPr sz="1100"/>
          </a:p>
          <a:p>
            <a:pPr marL="0" marR="0" lvl="0" indent="0" algn="l" rtl="0">
              <a:spcBef>
                <a:spcPts val="0"/>
              </a:spcBef>
              <a:spcAft>
                <a:spcPts val="0"/>
              </a:spcAft>
              <a:buNone/>
            </a:pPr>
            <a:r>
              <a:rPr lang="en" sz="700" b="0" i="0" u="none" strike="noStrike">
                <a:solidFill>
                  <a:srgbClr val="000000"/>
                </a:solidFill>
                <a:latin typeface="Arial"/>
                <a:ea typeface="Arial"/>
                <a:cs typeface="Arial"/>
                <a:sym typeface="Arial"/>
              </a:rPr>
              <a:t>McNeil Forestry and Carbon Emissions and Sequestration</a:t>
            </a:r>
            <a:endParaRPr sz="1100"/>
          </a:p>
          <a:p>
            <a:pPr marL="0" marR="0" lvl="0" indent="0" algn="l" rtl="0">
              <a:spcBef>
                <a:spcPts val="0"/>
              </a:spcBef>
              <a:spcAft>
                <a:spcPts val="0"/>
              </a:spcAft>
              <a:buNone/>
            </a:pPr>
            <a:r>
              <a:rPr lang="en" sz="700" b="0" i="0" u="none" strike="noStrike">
                <a:solidFill>
                  <a:srgbClr val="0000FF"/>
                </a:solidFill>
                <a:latin typeface="Arial"/>
                <a:ea typeface="Arial"/>
                <a:cs typeface="Arial"/>
                <a:sym typeface="Arial"/>
              </a:rPr>
              <a:t>https://www.burlingtonelectric.com/wp-content/uploads/McNeil-Carbon-6.2023.pdf</a:t>
            </a:r>
            <a:endParaRPr sz="1400">
              <a:solidFill>
                <a:schemeClr val="dk1"/>
              </a:solidFill>
              <a:latin typeface="Calibri"/>
              <a:ea typeface="Calibri"/>
              <a:cs typeface="Calibri"/>
              <a:sym typeface="Calibri"/>
            </a:endParaRPr>
          </a:p>
        </p:txBody>
      </p:sp>
      <p:sp>
        <p:nvSpPr>
          <p:cNvPr id="704" name="Google Shape;704;p128"/>
          <p:cNvSpPr txBox="1"/>
          <p:nvPr/>
        </p:nvSpPr>
        <p:spPr>
          <a:xfrm>
            <a:off x="413397" y="4114275"/>
            <a:ext cx="7810800" cy="8235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500" b="0" i="0" u="none" strike="noStrike">
                <a:solidFill>
                  <a:srgbClr val="000000"/>
                </a:solidFill>
                <a:latin typeface="Arial"/>
                <a:ea typeface="Arial"/>
                <a:cs typeface="Arial"/>
                <a:sym typeface="Arial"/>
              </a:rPr>
              <a:t>2 </a:t>
            </a:r>
            <a:r>
              <a:rPr lang="en" sz="700" b="0" i="0" u="none" strike="noStrike">
                <a:solidFill>
                  <a:srgbClr val="000000"/>
                </a:solidFill>
                <a:latin typeface="Arial"/>
                <a:ea typeface="Arial"/>
                <a:cs typeface="Arial"/>
                <a:sym typeface="Arial"/>
              </a:rPr>
              <a:t>For additional reading on this subject, see Michael Norton, et al, Serious mismatches continue between science and</a:t>
            </a:r>
            <a:endParaRPr sz="1100"/>
          </a:p>
          <a:p>
            <a:pPr marL="0" marR="0" lvl="0" indent="0" algn="l" rtl="0">
              <a:spcBef>
                <a:spcPts val="0"/>
              </a:spcBef>
              <a:spcAft>
                <a:spcPts val="0"/>
              </a:spcAft>
              <a:buNone/>
            </a:pPr>
            <a:r>
              <a:rPr lang="en" sz="700" b="0" i="0" u="none" strike="noStrike">
                <a:solidFill>
                  <a:srgbClr val="000000"/>
                </a:solidFill>
                <a:latin typeface="Arial"/>
                <a:ea typeface="Arial"/>
                <a:cs typeface="Arial"/>
                <a:sym typeface="Arial"/>
              </a:rPr>
              <a:t>policy in forest bioenergy, Bioenergy, Vol. 1, Issue 11, Nov. 2019, 1253-1391; Sterman, J., et al. Does wood bioenergy</a:t>
            </a:r>
            <a:endParaRPr sz="1100"/>
          </a:p>
          <a:p>
            <a:pPr marL="0" marR="0" lvl="0" indent="0" algn="l" rtl="0">
              <a:spcBef>
                <a:spcPts val="0"/>
              </a:spcBef>
              <a:spcAft>
                <a:spcPts val="0"/>
              </a:spcAft>
              <a:buNone/>
            </a:pPr>
            <a:r>
              <a:rPr lang="en" sz="700" b="0" i="0" u="none" strike="noStrike">
                <a:solidFill>
                  <a:srgbClr val="000000"/>
                </a:solidFill>
                <a:latin typeface="Arial"/>
                <a:ea typeface="Arial"/>
                <a:cs typeface="Arial"/>
                <a:sym typeface="Arial"/>
              </a:rPr>
              <a:t>help or harm the climate? Bulletin of the Atomic Scientists 78, 128-138 (2022); Sterman, J., et al, Does replacing coal with</a:t>
            </a:r>
            <a:endParaRPr sz="1100"/>
          </a:p>
          <a:p>
            <a:pPr marL="0" marR="0" lvl="0" indent="0" algn="l" rtl="0">
              <a:spcBef>
                <a:spcPts val="0"/>
              </a:spcBef>
              <a:spcAft>
                <a:spcPts val="0"/>
              </a:spcAft>
              <a:buNone/>
            </a:pPr>
            <a:r>
              <a:rPr lang="en" sz="700" b="0" i="0" u="none" strike="noStrike">
                <a:solidFill>
                  <a:srgbClr val="000000"/>
                </a:solidFill>
                <a:latin typeface="Arial"/>
                <a:ea typeface="Arial"/>
                <a:cs typeface="Arial"/>
                <a:sym typeface="Arial"/>
              </a:rPr>
              <a:t>wood lower CO2 emissions? Dynamic lifecycle analysis of wood bioenergy. Environ Res Lett 13 (2018). See also this</a:t>
            </a:r>
            <a:endParaRPr sz="1100"/>
          </a:p>
          <a:p>
            <a:pPr marL="0" marR="0" lvl="0" indent="0" algn="l" rtl="0">
              <a:spcBef>
                <a:spcPts val="0"/>
              </a:spcBef>
              <a:spcAft>
                <a:spcPts val="0"/>
              </a:spcAft>
              <a:buNone/>
            </a:pPr>
            <a:r>
              <a:rPr lang="en" sz="700" b="0" i="0" u="none" strike="noStrike">
                <a:solidFill>
                  <a:srgbClr val="000000"/>
                </a:solidFill>
                <a:latin typeface="Arial"/>
                <a:ea typeface="Arial"/>
                <a:cs typeface="Arial"/>
                <a:sym typeface="Arial"/>
              </a:rPr>
              <a:t>letter to the EU Parliament signed by 800 scientists in 2018:</a:t>
            </a:r>
            <a:endParaRPr sz="1100"/>
          </a:p>
          <a:p>
            <a:pPr marL="0" marR="0" lvl="0" indent="0" algn="l" rtl="0">
              <a:spcBef>
                <a:spcPts val="0"/>
              </a:spcBef>
              <a:spcAft>
                <a:spcPts val="0"/>
              </a:spcAft>
              <a:buNone/>
            </a:pPr>
            <a:r>
              <a:rPr lang="en" sz="700" b="0" i="0" u="none" strike="noStrike">
                <a:solidFill>
                  <a:srgbClr val="0000FF"/>
                </a:solidFill>
                <a:latin typeface="Arial"/>
                <a:ea typeface="Arial"/>
                <a:cs typeface="Arial"/>
                <a:sym typeface="Arial"/>
              </a:rPr>
              <a:t>https://searchinger.princeton.edu/sites/g/files/toruqf4701/files/letter_of_scientists_european_parliament_on_use_of_forest</a:t>
            </a:r>
            <a:endParaRPr sz="1100"/>
          </a:p>
          <a:p>
            <a:pPr marL="0" marR="0" lvl="0" indent="0" algn="l" rtl="0">
              <a:spcBef>
                <a:spcPts val="0"/>
              </a:spcBef>
              <a:spcAft>
                <a:spcPts val="0"/>
              </a:spcAft>
              <a:buNone/>
            </a:pPr>
            <a:r>
              <a:rPr lang="en" sz="700" b="0" i="0" u="none" strike="noStrike">
                <a:solidFill>
                  <a:srgbClr val="0000FF"/>
                </a:solidFill>
                <a:latin typeface="Arial"/>
                <a:ea typeface="Arial"/>
                <a:cs typeface="Arial"/>
                <a:sym typeface="Arial"/>
              </a:rPr>
              <a:t>_biomass_for_bioenergy_january_14_2018.pdf</a:t>
            </a:r>
            <a:endParaRPr sz="1400">
              <a:solidFill>
                <a:schemeClr val="dk1"/>
              </a:solidFill>
              <a:latin typeface="Calibri"/>
              <a:ea typeface="Calibri"/>
              <a:cs typeface="Calibri"/>
              <a:sym typeface="Calibri"/>
            </a:endParaRPr>
          </a:p>
        </p:txBody>
      </p:sp>
      <p:sp>
        <p:nvSpPr>
          <p:cNvPr id="705" name="Google Shape;705;p128"/>
          <p:cNvSpPr txBox="1"/>
          <p:nvPr/>
        </p:nvSpPr>
        <p:spPr>
          <a:xfrm>
            <a:off x="3789986" y="205409"/>
            <a:ext cx="5054100" cy="3732600"/>
          </a:xfrm>
          <a:prstGeom prst="rect">
            <a:avLst/>
          </a:prstGeom>
          <a:noFill/>
          <a:ln>
            <a:noFill/>
          </a:ln>
        </p:spPr>
        <p:txBody>
          <a:bodyPr spcFirstLastPara="1" wrap="square" lIns="68575" tIns="34275" rIns="68575" bIns="34275" anchor="t" anchorCtr="0">
            <a:spAutoFit/>
          </a:bodyPr>
          <a:lstStyle/>
          <a:p>
            <a:pPr marL="127000" marR="0" lvl="0" indent="-127000" algn="l" rtl="0">
              <a:spcBef>
                <a:spcPts val="0"/>
              </a:spcBef>
              <a:spcAft>
                <a:spcPts val="0"/>
              </a:spcAft>
              <a:buClr>
                <a:schemeClr val="dk1"/>
              </a:buClr>
              <a:buSzPts val="1400"/>
              <a:buChar char="•"/>
            </a:pPr>
            <a:r>
              <a:rPr lang="en" i="0" u="none" strike="noStrike">
                <a:solidFill>
                  <a:schemeClr val="dk1"/>
                </a:solidFill>
              </a:rPr>
              <a:t>Burning wood biofuels emits more carbon dioxide per kilowatt-hour generated than fossil fuels—</a:t>
            </a:r>
            <a:r>
              <a:rPr lang="en">
                <a:solidFill>
                  <a:schemeClr val="dk1"/>
                </a:solidFill>
              </a:rPr>
              <a:t> </a:t>
            </a:r>
            <a:r>
              <a:rPr lang="en" i="0" u="none" strike="noStrike">
                <a:solidFill>
                  <a:schemeClr val="dk1"/>
                </a:solidFill>
              </a:rPr>
              <a:t>even more than coal, the most carbon-intensive fossil fuel. </a:t>
            </a:r>
            <a:endParaRPr/>
          </a:p>
          <a:p>
            <a:pPr marL="127000" marR="0" lvl="0" indent="-38100" algn="l" rtl="0">
              <a:spcBef>
                <a:spcPts val="0"/>
              </a:spcBef>
              <a:spcAft>
                <a:spcPts val="0"/>
              </a:spcAft>
              <a:buClr>
                <a:schemeClr val="dk1"/>
              </a:buClr>
              <a:buSzPts val="1400"/>
              <a:buFont typeface="Arial"/>
              <a:buNone/>
            </a:pPr>
            <a:endParaRPr i="0" u="none" strike="noStrike">
              <a:solidFill>
                <a:schemeClr val="dk1"/>
              </a:solidFill>
            </a:endParaRPr>
          </a:p>
          <a:p>
            <a:pPr marL="127000" marR="0" lvl="0" indent="-127000" algn="l" rtl="0">
              <a:spcBef>
                <a:spcPts val="0"/>
              </a:spcBef>
              <a:spcAft>
                <a:spcPts val="0"/>
              </a:spcAft>
              <a:buClr>
                <a:schemeClr val="dk1"/>
              </a:buClr>
              <a:buSzPts val="1400"/>
              <a:buChar char="•"/>
            </a:pPr>
            <a:r>
              <a:rPr lang="en" i="0" u="none" strike="noStrike">
                <a:solidFill>
                  <a:schemeClr val="dk1"/>
                </a:solidFill>
              </a:rPr>
              <a:t>Carbon emissions from the wood supply chain also exceed those from coal because wood must be harvested, chipped, and transported again to a power plant. </a:t>
            </a:r>
            <a:endParaRPr/>
          </a:p>
          <a:p>
            <a:pPr marL="127000" marR="0" lvl="0" indent="-38100" algn="l" rtl="0">
              <a:spcBef>
                <a:spcPts val="0"/>
              </a:spcBef>
              <a:spcAft>
                <a:spcPts val="0"/>
              </a:spcAft>
              <a:buClr>
                <a:schemeClr val="dk1"/>
              </a:buClr>
              <a:buSzPts val="1400"/>
              <a:buFont typeface="Arial"/>
              <a:buNone/>
            </a:pPr>
            <a:endParaRPr>
              <a:solidFill>
                <a:schemeClr val="dk1"/>
              </a:solidFill>
            </a:endParaRPr>
          </a:p>
          <a:p>
            <a:pPr marL="127000" marR="0" lvl="0" indent="-127000" algn="l" rtl="0">
              <a:spcBef>
                <a:spcPts val="0"/>
              </a:spcBef>
              <a:spcAft>
                <a:spcPts val="0"/>
              </a:spcAft>
              <a:buClr>
                <a:schemeClr val="dk1"/>
              </a:buClr>
              <a:buSzPts val="1400"/>
              <a:buChar char="•"/>
            </a:pPr>
            <a:r>
              <a:rPr lang="en" i="0" u="none" strike="noStrike">
                <a:solidFill>
                  <a:schemeClr val="dk1"/>
                </a:solidFill>
              </a:rPr>
              <a:t>In 2022, … 375,540 short tons of CO2 from biomass and 537 short tons from the plant’s fossil fuel operations to produce 228,981 MWh of electricity, or 3.3 lbs CO2 per kWh—significantly higher than electricity from coal and more than three times higher than electricity from natural gas. </a:t>
            </a:r>
            <a:endParaRPr/>
          </a:p>
          <a:p>
            <a:pPr marL="127000" marR="0" lvl="0" indent="-38100" algn="l" rtl="0">
              <a:spcBef>
                <a:spcPts val="0"/>
              </a:spcBef>
              <a:spcAft>
                <a:spcPts val="0"/>
              </a:spcAft>
              <a:buClr>
                <a:schemeClr val="dk1"/>
              </a:buClr>
              <a:buSzPts val="1400"/>
              <a:buFont typeface="Arial"/>
              <a:buNone/>
            </a:pPr>
            <a:endParaRPr>
              <a:solidFill>
                <a:schemeClr val="dk1"/>
              </a:solidFill>
            </a:endParaRPr>
          </a:p>
          <a:p>
            <a:pPr marL="127000" marR="0" lvl="0" indent="-127000" algn="l" rtl="0">
              <a:spcBef>
                <a:spcPts val="0"/>
              </a:spcBef>
              <a:spcAft>
                <a:spcPts val="0"/>
              </a:spcAft>
              <a:buClr>
                <a:schemeClr val="dk1"/>
              </a:buClr>
              <a:buSzPts val="1400"/>
              <a:buChar char="•"/>
            </a:pPr>
            <a:r>
              <a:rPr lang="en" i="0" u="none" strike="noStrike">
                <a:solidFill>
                  <a:schemeClr val="dk1"/>
                </a:solidFill>
              </a:rPr>
              <a:t>The steam pipeline expansion, not shown here, would add approximately 14,000 tons of CO2 per year to total emissions.</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129"/>
          <p:cNvSpPr/>
          <p:nvPr/>
        </p:nvSpPr>
        <p:spPr>
          <a:xfrm>
            <a:off x="24450" y="-24450"/>
            <a:ext cx="9144000" cy="5143500"/>
          </a:xfrm>
          <a:prstGeom prst="rect">
            <a:avLst/>
          </a:prstGeom>
          <a:noFill/>
          <a:ln w="28575" cap="flat" cmpd="sng">
            <a:solidFill>
              <a:srgbClr val="40D7D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Medium"/>
              <a:ea typeface="Roboto Medium"/>
              <a:cs typeface="Roboto Medium"/>
              <a:sym typeface="Roboto Medium"/>
            </a:endParaRPr>
          </a:p>
        </p:txBody>
      </p:sp>
      <p:pic>
        <p:nvPicPr>
          <p:cNvPr id="711" name="Google Shape;711;p129"/>
          <p:cNvPicPr preferRelativeResize="0"/>
          <p:nvPr/>
        </p:nvPicPr>
        <p:blipFill rotWithShape="1">
          <a:blip r:embed="rId3">
            <a:alphaModFix/>
          </a:blip>
          <a:srcRect/>
          <a:stretch/>
        </p:blipFill>
        <p:spPr>
          <a:xfrm>
            <a:off x="3680708" y="82080"/>
            <a:ext cx="5212531" cy="4979339"/>
          </a:xfrm>
          <a:prstGeom prst="rect">
            <a:avLst/>
          </a:prstGeom>
          <a:noFill/>
          <a:ln>
            <a:noFill/>
          </a:ln>
        </p:spPr>
      </p:pic>
      <p:sp>
        <p:nvSpPr>
          <p:cNvPr id="712" name="Google Shape;712;p129"/>
          <p:cNvSpPr txBox="1">
            <a:spLocks noGrp="1"/>
          </p:cNvSpPr>
          <p:nvPr>
            <p:ph type="body" idx="2"/>
          </p:nvPr>
        </p:nvSpPr>
        <p:spPr>
          <a:xfrm>
            <a:off x="388650" y="578325"/>
            <a:ext cx="2949300" cy="3322500"/>
          </a:xfrm>
          <a:prstGeom prst="rect">
            <a:avLst/>
          </a:prstGeom>
          <a:noFill/>
          <a:ln>
            <a:noFill/>
          </a:ln>
        </p:spPr>
        <p:txBody>
          <a:bodyPr spcFirstLastPara="1" wrap="square" lIns="68575" tIns="34275" rIns="68575" bIns="34275" anchor="t" anchorCtr="0">
            <a:normAutofit lnSpcReduction="10000"/>
          </a:bodyPr>
          <a:lstStyle/>
          <a:p>
            <a:pPr marL="342900" lvl="0" indent="-165100" algn="l" rtl="0">
              <a:lnSpc>
                <a:spcPct val="90000"/>
              </a:lnSpc>
              <a:spcBef>
                <a:spcPts val="800"/>
              </a:spcBef>
              <a:spcAft>
                <a:spcPts val="0"/>
              </a:spcAft>
              <a:buClr>
                <a:schemeClr val="dk1"/>
              </a:buClr>
              <a:buSzPts val="1200"/>
              <a:buNone/>
            </a:pPr>
            <a:r>
              <a:rPr lang="en" sz="1900" i="0" u="none" strike="noStrike" cap="none">
                <a:solidFill>
                  <a:srgbClr val="000000"/>
                </a:solidFill>
                <a:latin typeface="Arial"/>
                <a:ea typeface="Arial"/>
                <a:cs typeface="Arial"/>
                <a:sym typeface="Arial"/>
              </a:rPr>
              <a:t>	</a:t>
            </a:r>
            <a:endParaRPr sz="1900" i="0" u="none" strike="noStrike" cap="none">
              <a:solidFill>
                <a:srgbClr val="000000"/>
              </a:solidFill>
              <a:latin typeface="Arial"/>
              <a:ea typeface="Arial"/>
              <a:cs typeface="Arial"/>
              <a:sym typeface="Arial"/>
            </a:endParaRPr>
          </a:p>
          <a:p>
            <a:pPr marL="342900" lvl="0" indent="-165100" algn="l" rtl="0">
              <a:lnSpc>
                <a:spcPct val="90000"/>
              </a:lnSpc>
              <a:spcBef>
                <a:spcPts val="800"/>
              </a:spcBef>
              <a:spcAft>
                <a:spcPts val="0"/>
              </a:spcAft>
              <a:buClr>
                <a:schemeClr val="dk1"/>
              </a:buClr>
              <a:buSzPts val="1200"/>
              <a:buNone/>
            </a:pPr>
            <a:r>
              <a:rPr lang="en" sz="1900" i="0" u="none" strike="noStrike" cap="none">
                <a:solidFill>
                  <a:srgbClr val="000000"/>
                </a:solidFill>
                <a:latin typeface="Arial"/>
                <a:ea typeface="Arial"/>
                <a:cs typeface="Arial"/>
                <a:sym typeface="Arial"/>
              </a:rPr>
              <a:t>Wood burning power</a:t>
            </a:r>
            <a:endParaRPr sz="1900">
              <a:solidFill>
                <a:srgbClr val="000000"/>
              </a:solidFill>
              <a:latin typeface="Arial"/>
              <a:ea typeface="Arial"/>
              <a:cs typeface="Arial"/>
              <a:sym typeface="Arial"/>
            </a:endParaRPr>
          </a:p>
          <a:p>
            <a:pPr marL="342900" lvl="0" indent="-165100" algn="l" rtl="0">
              <a:lnSpc>
                <a:spcPct val="90000"/>
              </a:lnSpc>
              <a:spcBef>
                <a:spcPts val="800"/>
              </a:spcBef>
              <a:spcAft>
                <a:spcPts val="0"/>
              </a:spcAft>
              <a:buClr>
                <a:schemeClr val="dk1"/>
              </a:buClr>
              <a:buSzPts val="1200"/>
              <a:buNone/>
            </a:pPr>
            <a:r>
              <a:rPr lang="en" sz="1900" i="0" u="none" strike="noStrike" cap="none">
                <a:solidFill>
                  <a:srgbClr val="000000"/>
                </a:solidFill>
                <a:latin typeface="Arial"/>
                <a:ea typeface="Arial"/>
                <a:cs typeface="Arial"/>
                <a:sym typeface="Arial"/>
              </a:rPr>
              <a:t>plants </a:t>
            </a:r>
            <a:r>
              <a:rPr lang="en" sz="1900" b="1" i="0" u="none" strike="noStrike" cap="none">
                <a:solidFill>
                  <a:srgbClr val="000000"/>
                </a:solidFill>
                <a:latin typeface="Arial"/>
                <a:ea typeface="Arial"/>
                <a:cs typeface="Arial"/>
                <a:sym typeface="Arial"/>
              </a:rPr>
              <a:t>emit more</a:t>
            </a:r>
            <a:r>
              <a:rPr lang="en" sz="1900" i="0" u="none" strike="noStrike" cap="none">
                <a:solidFill>
                  <a:srgbClr val="000000"/>
                </a:solidFill>
                <a:latin typeface="Arial"/>
                <a:ea typeface="Arial"/>
                <a:cs typeface="Arial"/>
                <a:sym typeface="Arial"/>
              </a:rPr>
              <a:t> CO</a:t>
            </a:r>
            <a:r>
              <a:rPr lang="en" sz="1900" i="0" u="none" strike="noStrike" cap="none" baseline="-25000">
                <a:solidFill>
                  <a:srgbClr val="000000"/>
                </a:solidFill>
                <a:latin typeface="Arial"/>
                <a:ea typeface="Arial"/>
                <a:cs typeface="Arial"/>
                <a:sym typeface="Arial"/>
              </a:rPr>
              <a:t>2</a:t>
            </a:r>
            <a:endParaRPr sz="1900">
              <a:solidFill>
                <a:srgbClr val="000000"/>
              </a:solidFill>
              <a:latin typeface="Arial"/>
              <a:ea typeface="Arial"/>
              <a:cs typeface="Arial"/>
              <a:sym typeface="Arial"/>
            </a:endParaRPr>
          </a:p>
          <a:p>
            <a:pPr marL="342900" lvl="0" indent="-165100" algn="l" rtl="0">
              <a:lnSpc>
                <a:spcPct val="90000"/>
              </a:lnSpc>
              <a:spcBef>
                <a:spcPts val="800"/>
              </a:spcBef>
              <a:spcAft>
                <a:spcPts val="0"/>
              </a:spcAft>
              <a:buClr>
                <a:schemeClr val="dk1"/>
              </a:buClr>
              <a:buSzPts val="1200"/>
              <a:buNone/>
            </a:pPr>
            <a:r>
              <a:rPr lang="en" sz="1900" i="0" u="none" strike="noStrike" cap="none">
                <a:solidFill>
                  <a:srgbClr val="000000"/>
                </a:solidFill>
                <a:latin typeface="Arial"/>
                <a:ea typeface="Arial"/>
                <a:cs typeface="Arial"/>
                <a:sym typeface="Arial"/>
              </a:rPr>
              <a:t>per unit energy and also</a:t>
            </a:r>
            <a:endParaRPr sz="1900">
              <a:solidFill>
                <a:srgbClr val="000000"/>
              </a:solidFill>
              <a:latin typeface="Arial"/>
              <a:ea typeface="Arial"/>
              <a:cs typeface="Arial"/>
              <a:sym typeface="Arial"/>
            </a:endParaRPr>
          </a:p>
          <a:p>
            <a:pPr marL="342900" lvl="0" indent="-165100" algn="l" rtl="0">
              <a:lnSpc>
                <a:spcPct val="90000"/>
              </a:lnSpc>
              <a:spcBef>
                <a:spcPts val="800"/>
              </a:spcBef>
              <a:spcAft>
                <a:spcPts val="0"/>
              </a:spcAft>
              <a:buClr>
                <a:schemeClr val="dk1"/>
              </a:buClr>
              <a:buSzPts val="1200"/>
              <a:buNone/>
            </a:pPr>
            <a:r>
              <a:rPr lang="en" sz="1900" b="1" i="0" u="none" strike="noStrike" cap="none">
                <a:solidFill>
                  <a:srgbClr val="000000"/>
                </a:solidFill>
                <a:latin typeface="Arial"/>
                <a:ea typeface="Arial"/>
                <a:cs typeface="Arial"/>
                <a:sym typeface="Arial"/>
              </a:rPr>
              <a:t>degrade</a:t>
            </a:r>
            <a:r>
              <a:rPr lang="en" sz="1900" i="0" u="none" strike="noStrike" cap="none">
                <a:solidFill>
                  <a:srgbClr val="000000"/>
                </a:solidFill>
                <a:latin typeface="Arial"/>
                <a:ea typeface="Arial"/>
                <a:cs typeface="Arial"/>
                <a:sym typeface="Arial"/>
              </a:rPr>
              <a:t> the forest</a:t>
            </a:r>
            <a:endParaRPr sz="1900">
              <a:solidFill>
                <a:srgbClr val="000000"/>
              </a:solidFill>
              <a:latin typeface="Arial"/>
              <a:ea typeface="Arial"/>
              <a:cs typeface="Arial"/>
              <a:sym typeface="Arial"/>
            </a:endParaRPr>
          </a:p>
          <a:p>
            <a:pPr marL="342900" lvl="0" indent="-165100" algn="l" rtl="0">
              <a:lnSpc>
                <a:spcPct val="90000"/>
              </a:lnSpc>
              <a:spcBef>
                <a:spcPts val="800"/>
              </a:spcBef>
              <a:spcAft>
                <a:spcPts val="0"/>
              </a:spcAft>
              <a:buClr>
                <a:schemeClr val="dk1"/>
              </a:buClr>
              <a:buSzPts val="1200"/>
              <a:buNone/>
            </a:pPr>
            <a:r>
              <a:rPr lang="en" sz="1900" i="0" u="none" strike="noStrike" cap="none">
                <a:solidFill>
                  <a:srgbClr val="000000"/>
                </a:solidFill>
                <a:latin typeface="Arial"/>
                <a:ea typeface="Arial"/>
                <a:cs typeface="Arial"/>
                <a:sym typeface="Arial"/>
              </a:rPr>
              <a:t>carbon sink. </a:t>
            </a:r>
            <a:endParaRPr sz="1900" i="0" u="none" strike="noStrike" cap="none">
              <a:solidFill>
                <a:srgbClr val="000000"/>
              </a:solidFill>
              <a:latin typeface="Arial"/>
              <a:ea typeface="Arial"/>
              <a:cs typeface="Arial"/>
              <a:sym typeface="Arial"/>
            </a:endParaRPr>
          </a:p>
          <a:p>
            <a:pPr marL="342900" lvl="0" indent="-165100" algn="l" rtl="0">
              <a:lnSpc>
                <a:spcPct val="90000"/>
              </a:lnSpc>
              <a:spcBef>
                <a:spcPts val="800"/>
              </a:spcBef>
              <a:spcAft>
                <a:spcPts val="0"/>
              </a:spcAft>
              <a:buClr>
                <a:schemeClr val="dk1"/>
              </a:buClr>
              <a:buSzPts val="1200"/>
              <a:buNone/>
            </a:pPr>
            <a:endParaRPr sz="1900">
              <a:solidFill>
                <a:srgbClr val="000000"/>
              </a:solidFill>
              <a:latin typeface="Arial"/>
              <a:ea typeface="Arial"/>
              <a:cs typeface="Arial"/>
              <a:sym typeface="Arial"/>
            </a:endParaRPr>
          </a:p>
          <a:p>
            <a:pPr marL="342900" lvl="0" indent="-165100" algn="l" rtl="0">
              <a:lnSpc>
                <a:spcPct val="90000"/>
              </a:lnSpc>
              <a:spcBef>
                <a:spcPts val="800"/>
              </a:spcBef>
              <a:spcAft>
                <a:spcPts val="0"/>
              </a:spcAft>
              <a:buClr>
                <a:schemeClr val="dk1"/>
              </a:buClr>
              <a:buSzPts val="1200"/>
              <a:buNone/>
            </a:pPr>
            <a:r>
              <a:rPr lang="en" sz="1900" i="0" u="none" strike="noStrike" cap="none">
                <a:solidFill>
                  <a:srgbClr val="000000"/>
                </a:solidFill>
                <a:latin typeface="Arial"/>
                <a:ea typeface="Arial"/>
                <a:cs typeface="Arial"/>
                <a:sym typeface="Arial"/>
              </a:rPr>
              <a:t>The result is </a:t>
            </a:r>
            <a:r>
              <a:rPr lang="en" sz="1900" b="1" i="0" u="none" strike="noStrike" cap="none">
                <a:solidFill>
                  <a:srgbClr val="000000"/>
                </a:solidFill>
                <a:latin typeface="Arial"/>
                <a:ea typeface="Arial"/>
                <a:cs typeface="Arial"/>
                <a:sym typeface="Arial"/>
              </a:rPr>
              <a:t>higher</a:t>
            </a:r>
            <a:endParaRPr sz="1900" b="1">
              <a:solidFill>
                <a:srgbClr val="000000"/>
              </a:solidFill>
              <a:latin typeface="Arial"/>
              <a:ea typeface="Arial"/>
              <a:cs typeface="Arial"/>
              <a:sym typeface="Arial"/>
            </a:endParaRPr>
          </a:p>
          <a:p>
            <a:pPr marL="342900" lvl="0" indent="-165100" algn="l" rtl="0">
              <a:lnSpc>
                <a:spcPct val="90000"/>
              </a:lnSpc>
              <a:spcBef>
                <a:spcPts val="800"/>
              </a:spcBef>
              <a:spcAft>
                <a:spcPts val="0"/>
              </a:spcAft>
              <a:buClr>
                <a:schemeClr val="dk1"/>
              </a:buClr>
              <a:buSzPts val="1200"/>
              <a:buNone/>
            </a:pPr>
            <a:r>
              <a:rPr lang="en" sz="1900" i="0" u="none" strike="noStrike" cap="none">
                <a:solidFill>
                  <a:srgbClr val="000000"/>
                </a:solidFill>
                <a:latin typeface="Arial"/>
                <a:ea typeface="Arial"/>
                <a:cs typeface="Arial"/>
                <a:sym typeface="Arial"/>
              </a:rPr>
              <a:t>atmospheric CO</a:t>
            </a:r>
            <a:r>
              <a:rPr lang="en" sz="1900" i="0" u="none" strike="noStrike" cap="none" baseline="-25000">
                <a:solidFill>
                  <a:srgbClr val="000000"/>
                </a:solidFill>
                <a:latin typeface="Arial"/>
                <a:ea typeface="Arial"/>
                <a:cs typeface="Arial"/>
                <a:sym typeface="Arial"/>
              </a:rPr>
              <a:t>2</a:t>
            </a:r>
            <a:endParaRPr sz="1900">
              <a:solidFill>
                <a:srgbClr val="000000"/>
              </a:solidFill>
              <a:latin typeface="Arial"/>
              <a:ea typeface="Arial"/>
              <a:cs typeface="Arial"/>
              <a:sym typeface="Arial"/>
            </a:endParaRPr>
          </a:p>
          <a:p>
            <a:pPr marL="342900" lvl="0" indent="-165100" algn="l" rtl="0">
              <a:lnSpc>
                <a:spcPct val="90000"/>
              </a:lnSpc>
              <a:spcBef>
                <a:spcPts val="800"/>
              </a:spcBef>
              <a:spcAft>
                <a:spcPts val="0"/>
              </a:spcAft>
              <a:buClr>
                <a:schemeClr val="dk1"/>
              </a:buClr>
              <a:buSzPts val="1200"/>
              <a:buNone/>
            </a:pPr>
            <a:r>
              <a:rPr lang="en" sz="1900" i="0" u="none" strike="noStrike" cap="none">
                <a:solidFill>
                  <a:srgbClr val="000000"/>
                </a:solidFill>
                <a:latin typeface="Arial"/>
                <a:ea typeface="Arial"/>
                <a:cs typeface="Arial"/>
                <a:sym typeface="Arial"/>
              </a:rPr>
              <a:t>concentrations.</a:t>
            </a:r>
            <a:endParaRPr sz="170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30"/>
          <p:cNvSpPr txBox="1">
            <a:spLocks noGrp="1"/>
          </p:cNvSpPr>
          <p:nvPr>
            <p:ph type="title"/>
          </p:nvPr>
        </p:nvSpPr>
        <p:spPr>
          <a:xfrm>
            <a:off x="628650" y="13700"/>
            <a:ext cx="8144400" cy="791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en" sz="2100" b="0" i="0" u="none" strike="noStrike">
                <a:latin typeface="Poppins Medium"/>
                <a:ea typeface="Poppins Medium"/>
                <a:cs typeface="Poppins Medium"/>
                <a:sym typeface="Poppins Medium"/>
              </a:rPr>
              <a:t>A large tree stores more carbon than</a:t>
            </a:r>
            <a:r>
              <a:rPr lang="en" sz="2100">
                <a:latin typeface="Poppins Medium"/>
                <a:ea typeface="Poppins Medium"/>
                <a:cs typeface="Poppins Medium"/>
                <a:sym typeface="Poppins Medium"/>
              </a:rPr>
              <a:t> </a:t>
            </a:r>
            <a:r>
              <a:rPr lang="en" sz="2100" b="0" i="0" u="none" strike="noStrike">
                <a:latin typeface="Poppins Medium"/>
                <a:ea typeface="Poppins Medium"/>
                <a:cs typeface="Poppins Medium"/>
                <a:sym typeface="Poppins Medium"/>
              </a:rPr>
              <a:t>many smaller ones</a:t>
            </a:r>
            <a:endParaRPr sz="2100"/>
          </a:p>
        </p:txBody>
      </p:sp>
      <p:pic>
        <p:nvPicPr>
          <p:cNvPr id="718" name="Google Shape;718;p130"/>
          <p:cNvPicPr preferRelativeResize="0"/>
          <p:nvPr/>
        </p:nvPicPr>
        <p:blipFill rotWithShape="1">
          <a:blip r:embed="rId3">
            <a:alphaModFix/>
          </a:blip>
          <a:srcRect/>
          <a:stretch/>
        </p:blipFill>
        <p:spPr>
          <a:xfrm>
            <a:off x="1231976" y="823375"/>
            <a:ext cx="6824651" cy="4003350"/>
          </a:xfrm>
          <a:prstGeom prst="rect">
            <a:avLst/>
          </a:prstGeom>
          <a:noFill/>
          <a:ln>
            <a:noFill/>
          </a:ln>
        </p:spPr>
      </p:pic>
      <p:sp>
        <p:nvSpPr>
          <p:cNvPr id="719" name="Google Shape;719;p130"/>
          <p:cNvSpPr/>
          <p:nvPr/>
        </p:nvSpPr>
        <p:spPr>
          <a:xfrm>
            <a:off x="24450" y="-24450"/>
            <a:ext cx="9144000" cy="5143500"/>
          </a:xfrm>
          <a:prstGeom prst="rect">
            <a:avLst/>
          </a:prstGeom>
          <a:noFill/>
          <a:ln w="28575" cap="flat" cmpd="sng">
            <a:solidFill>
              <a:srgbClr val="40D7D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Medium"/>
              <a:ea typeface="Roboto Medium"/>
              <a:cs typeface="Roboto Medium"/>
              <a:sym typeface="Roboto Medium"/>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3"/>
        <p:cNvGrpSpPr/>
        <p:nvPr/>
      </p:nvGrpSpPr>
      <p:grpSpPr>
        <a:xfrm>
          <a:off x="0" y="0"/>
          <a:ext cx="0" cy="0"/>
          <a:chOff x="0" y="0"/>
          <a:chExt cx="0" cy="0"/>
        </a:xfrm>
      </p:grpSpPr>
      <p:sp>
        <p:nvSpPr>
          <p:cNvPr id="724" name="Google Shape;724;p131"/>
          <p:cNvSpPr/>
          <p:nvPr/>
        </p:nvSpPr>
        <p:spPr>
          <a:xfrm>
            <a:off x="24450" y="-24450"/>
            <a:ext cx="9144000" cy="5143500"/>
          </a:xfrm>
          <a:prstGeom prst="rect">
            <a:avLst/>
          </a:prstGeom>
          <a:noFill/>
          <a:ln w="28575" cap="flat" cmpd="sng">
            <a:solidFill>
              <a:srgbClr val="40D7D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Medium"/>
              <a:ea typeface="Roboto Medium"/>
              <a:cs typeface="Roboto Medium"/>
              <a:sym typeface="Roboto Medium"/>
            </a:endParaRPr>
          </a:p>
        </p:txBody>
      </p:sp>
      <p:sp>
        <p:nvSpPr>
          <p:cNvPr id="725" name="Google Shape;725;p13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726" name="Google Shape;726;p131"/>
          <p:cNvPicPr preferRelativeResize="0"/>
          <p:nvPr/>
        </p:nvPicPr>
        <p:blipFill>
          <a:blip r:embed="rId3">
            <a:alphaModFix/>
          </a:blip>
          <a:stretch>
            <a:fillRect/>
          </a:stretch>
        </p:blipFill>
        <p:spPr>
          <a:xfrm>
            <a:off x="152400" y="552600"/>
            <a:ext cx="7885616" cy="4438502"/>
          </a:xfrm>
          <a:prstGeom prst="rect">
            <a:avLst/>
          </a:prstGeom>
          <a:noFill/>
          <a:ln>
            <a:noFill/>
          </a:ln>
        </p:spPr>
      </p:pic>
      <p:pic>
        <p:nvPicPr>
          <p:cNvPr id="727" name="Google Shape;727;p131"/>
          <p:cNvPicPr preferRelativeResize="0"/>
          <p:nvPr/>
        </p:nvPicPr>
        <p:blipFill>
          <a:blip r:embed="rId4">
            <a:alphaModFix/>
          </a:blip>
          <a:stretch>
            <a:fillRect/>
          </a:stretch>
        </p:blipFill>
        <p:spPr>
          <a:xfrm>
            <a:off x="0" y="3269"/>
            <a:ext cx="9144002" cy="5136962"/>
          </a:xfrm>
          <a:prstGeom prst="rect">
            <a:avLst/>
          </a:prstGeom>
          <a:noFill/>
          <a:ln>
            <a:noFill/>
          </a:ln>
        </p:spPr>
      </p:pic>
      <p:pic>
        <p:nvPicPr>
          <p:cNvPr id="728" name="Google Shape;728;p131"/>
          <p:cNvPicPr preferRelativeResize="0"/>
          <p:nvPr/>
        </p:nvPicPr>
        <p:blipFill>
          <a:blip r:embed="rId5">
            <a:alphaModFix/>
          </a:blip>
          <a:stretch>
            <a:fillRect/>
          </a:stretch>
        </p:blipFill>
        <p:spPr>
          <a:xfrm>
            <a:off x="11569" y="0"/>
            <a:ext cx="9120864" cy="5143501"/>
          </a:xfrm>
          <a:prstGeom prst="rect">
            <a:avLst/>
          </a:prstGeom>
          <a:noFill/>
          <a:ln>
            <a:noFill/>
          </a:ln>
        </p:spPr>
      </p:pic>
      <p:pic>
        <p:nvPicPr>
          <p:cNvPr id="729" name="Google Shape;729;p131"/>
          <p:cNvPicPr preferRelativeResize="0"/>
          <p:nvPr/>
        </p:nvPicPr>
        <p:blipFill>
          <a:blip r:embed="rId6">
            <a:alphaModFix/>
          </a:blip>
          <a:stretch>
            <a:fillRect/>
          </a:stretch>
        </p:blipFill>
        <p:spPr>
          <a:xfrm>
            <a:off x="0" y="51955"/>
            <a:ext cx="9144001" cy="5039591"/>
          </a:xfrm>
          <a:prstGeom prst="rect">
            <a:avLst/>
          </a:prstGeom>
          <a:noFill/>
          <a:ln>
            <a:noFill/>
          </a:ln>
        </p:spPr>
      </p:pic>
      <p:pic>
        <p:nvPicPr>
          <p:cNvPr id="730" name="Google Shape;730;p131"/>
          <p:cNvPicPr preferRelativeResize="0"/>
          <p:nvPr/>
        </p:nvPicPr>
        <p:blipFill>
          <a:blip r:embed="rId7">
            <a:alphaModFix/>
          </a:blip>
          <a:stretch>
            <a:fillRect/>
          </a:stretch>
        </p:blipFill>
        <p:spPr>
          <a:xfrm>
            <a:off x="4107" y="0"/>
            <a:ext cx="9135784" cy="5143499"/>
          </a:xfrm>
          <a:prstGeom prst="rect">
            <a:avLst/>
          </a:prstGeom>
          <a:noFill/>
          <a:ln>
            <a:noFill/>
          </a:ln>
        </p:spPr>
      </p:pic>
      <p:pic>
        <p:nvPicPr>
          <p:cNvPr id="731" name="Google Shape;731;p131"/>
          <p:cNvPicPr preferRelativeResize="0"/>
          <p:nvPr/>
        </p:nvPicPr>
        <p:blipFill>
          <a:blip r:embed="rId8">
            <a:alphaModFix/>
          </a:blip>
          <a:stretch>
            <a:fillRect/>
          </a:stretch>
        </p:blipFill>
        <p:spPr>
          <a:xfrm>
            <a:off x="0" y="6842"/>
            <a:ext cx="9144001" cy="5129816"/>
          </a:xfrm>
          <a:prstGeom prst="rect">
            <a:avLst/>
          </a:prstGeom>
          <a:noFill/>
          <a:ln>
            <a:noFill/>
          </a:ln>
        </p:spPr>
      </p:pic>
      <p:pic>
        <p:nvPicPr>
          <p:cNvPr id="732" name="Google Shape;732;p131"/>
          <p:cNvPicPr preferRelativeResize="0"/>
          <p:nvPr/>
        </p:nvPicPr>
        <p:blipFill>
          <a:blip r:embed="rId9">
            <a:alphaModFix/>
          </a:blip>
          <a:stretch>
            <a:fillRect/>
          </a:stretch>
        </p:blipFill>
        <p:spPr>
          <a:xfrm>
            <a:off x="36368" y="0"/>
            <a:ext cx="9071264" cy="5143500"/>
          </a:xfrm>
          <a:prstGeom prst="rect">
            <a:avLst/>
          </a:prstGeom>
          <a:noFill/>
          <a:ln>
            <a:noFill/>
          </a:ln>
        </p:spPr>
      </p:pic>
      <p:pic>
        <p:nvPicPr>
          <p:cNvPr id="733" name="Google Shape;733;p131"/>
          <p:cNvPicPr preferRelativeResize="0"/>
          <p:nvPr/>
        </p:nvPicPr>
        <p:blipFill>
          <a:blip r:embed="rId10">
            <a:alphaModFix/>
          </a:blip>
          <a:stretch>
            <a:fillRect/>
          </a:stretch>
        </p:blipFill>
        <p:spPr>
          <a:xfrm>
            <a:off x="-39825" y="15419"/>
            <a:ext cx="9144002" cy="5112662"/>
          </a:xfrm>
          <a:prstGeom prst="rect">
            <a:avLst/>
          </a:prstGeom>
          <a:noFill/>
          <a:ln>
            <a:noFill/>
          </a:ln>
        </p:spPr>
      </p:pic>
      <p:sp>
        <p:nvSpPr>
          <p:cNvPr id="734" name="Google Shape;734;p131"/>
          <p:cNvSpPr txBox="1">
            <a:spLocks noGrp="1"/>
          </p:cNvSpPr>
          <p:nvPr>
            <p:ph type="title"/>
          </p:nvPr>
        </p:nvSpPr>
        <p:spPr>
          <a:xfrm>
            <a:off x="6465575" y="2956750"/>
            <a:ext cx="2567400" cy="2287200"/>
          </a:xfrm>
          <a:prstGeom prst="rect">
            <a:avLst/>
          </a:prstGeom>
          <a:noFill/>
        </p:spPr>
        <p:txBody>
          <a:bodyPr spcFirstLastPara="1" wrap="square" lIns="365750" tIns="91425" rIns="91425" bIns="91425" anchor="ctr" anchorCtr="0">
            <a:noAutofit/>
          </a:bodyPr>
          <a:lstStyle/>
          <a:p>
            <a:pPr marL="0" lvl="0" indent="0" algn="r" rtl="0">
              <a:lnSpc>
                <a:spcPct val="115000"/>
              </a:lnSpc>
              <a:spcBef>
                <a:spcPts val="1000"/>
              </a:spcBef>
              <a:spcAft>
                <a:spcPts val="0"/>
              </a:spcAft>
              <a:buNone/>
            </a:pPr>
            <a:r>
              <a:rPr lang="en" sz="1600">
                <a:solidFill>
                  <a:schemeClr val="dk1"/>
                </a:solidFill>
                <a:latin typeface="Arial"/>
                <a:ea typeface="Arial"/>
                <a:cs typeface="Arial"/>
                <a:sym typeface="Arial"/>
              </a:rPr>
              <a:t>Laura Haight, PPI</a:t>
            </a:r>
            <a:endParaRPr sz="1600">
              <a:solidFill>
                <a:schemeClr val="dk1"/>
              </a:solidFill>
              <a:latin typeface="Arial"/>
              <a:ea typeface="Arial"/>
              <a:cs typeface="Arial"/>
              <a:sym typeface="Arial"/>
            </a:endParaRPr>
          </a:p>
          <a:p>
            <a:pPr marL="0" lvl="0" indent="0" algn="r" rtl="0">
              <a:lnSpc>
                <a:spcPct val="115000"/>
              </a:lnSpc>
              <a:spcBef>
                <a:spcPts val="1000"/>
              </a:spcBef>
              <a:spcAft>
                <a:spcPts val="0"/>
              </a:spcAft>
              <a:buNone/>
            </a:pPr>
            <a:r>
              <a:rPr lang="en" sz="1600">
                <a:solidFill>
                  <a:schemeClr val="dk1"/>
                </a:solidFill>
                <a:latin typeface="Arial"/>
                <a:ea typeface="Arial"/>
                <a:cs typeface="Arial"/>
                <a:sym typeface="Arial"/>
              </a:rPr>
              <a:t>Testimony to VT Senate Environment &amp; Energy Committee</a:t>
            </a:r>
            <a:endParaRPr sz="1600">
              <a:solidFill>
                <a:schemeClr val="dk1"/>
              </a:solidFill>
              <a:latin typeface="Arial"/>
              <a:ea typeface="Arial"/>
              <a:cs typeface="Arial"/>
              <a:sym typeface="Arial"/>
            </a:endParaRPr>
          </a:p>
          <a:p>
            <a:pPr marL="0" lvl="0" indent="0" algn="r" rtl="0">
              <a:lnSpc>
                <a:spcPct val="115000"/>
              </a:lnSpc>
              <a:spcBef>
                <a:spcPts val="1000"/>
              </a:spcBef>
              <a:spcAft>
                <a:spcPts val="1000"/>
              </a:spcAft>
              <a:buNone/>
            </a:pPr>
            <a:r>
              <a:rPr lang="en" sz="1600">
                <a:solidFill>
                  <a:schemeClr val="dk1"/>
                </a:solidFill>
                <a:latin typeface="Arial"/>
                <a:ea typeface="Arial"/>
                <a:cs typeface="Arial"/>
                <a:sym typeface="Arial"/>
              </a:rPr>
              <a:t>April 24, 2023</a:t>
            </a:r>
            <a:endParaRPr sz="43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32"/>
          <p:cNvSpPr txBox="1">
            <a:spLocks noGrp="1"/>
          </p:cNvSpPr>
          <p:nvPr>
            <p:ph type="title"/>
          </p:nvPr>
        </p:nvSpPr>
        <p:spPr>
          <a:xfrm>
            <a:off x="5704285" y="273844"/>
            <a:ext cx="2811065" cy="544116"/>
          </a:xfrm>
          <a:prstGeom prst="rect">
            <a:avLst/>
          </a:prstGeom>
          <a:noFill/>
          <a:ln>
            <a:noFill/>
          </a:ln>
        </p:spPr>
        <p:txBody>
          <a:bodyPr spcFirstLastPara="1" wrap="square" lIns="68575" tIns="34275" rIns="68575" bIns="34275" anchor="ctr" anchorCtr="0">
            <a:normAutofit fontScale="90000"/>
          </a:bodyPr>
          <a:lstStyle/>
          <a:p>
            <a:pPr marL="0" lvl="0" indent="0" algn="r" rtl="0">
              <a:lnSpc>
                <a:spcPct val="90000"/>
              </a:lnSpc>
              <a:spcBef>
                <a:spcPts val="0"/>
              </a:spcBef>
              <a:spcAft>
                <a:spcPts val="0"/>
              </a:spcAft>
              <a:buClr>
                <a:schemeClr val="dk1"/>
              </a:buClr>
              <a:buSzPct val="100000"/>
              <a:buFont typeface="Calibri"/>
              <a:buNone/>
            </a:pPr>
            <a:r>
              <a:rPr lang="en" sz="2700"/>
              <a:t>Laganiere et al. 2017</a:t>
            </a:r>
            <a:endParaRPr/>
          </a:p>
        </p:txBody>
      </p:sp>
      <p:pic>
        <p:nvPicPr>
          <p:cNvPr id="740" name="Google Shape;740;p132"/>
          <p:cNvPicPr preferRelativeResize="0">
            <a:picLocks noGrp="1"/>
          </p:cNvPicPr>
          <p:nvPr>
            <p:ph type="body" idx="1"/>
          </p:nvPr>
        </p:nvPicPr>
        <p:blipFill rotWithShape="1">
          <a:blip r:embed="rId3">
            <a:alphaModFix/>
          </a:blip>
          <a:srcRect/>
          <a:stretch/>
        </p:blipFill>
        <p:spPr>
          <a:xfrm>
            <a:off x="3049660" y="1511132"/>
            <a:ext cx="5911971" cy="3560930"/>
          </a:xfrm>
          <a:prstGeom prst="rect">
            <a:avLst/>
          </a:prstGeom>
          <a:noFill/>
          <a:ln>
            <a:noFill/>
          </a:ln>
        </p:spPr>
      </p:pic>
      <p:pic>
        <p:nvPicPr>
          <p:cNvPr id="741" name="Google Shape;741;p132"/>
          <p:cNvPicPr preferRelativeResize="0"/>
          <p:nvPr/>
        </p:nvPicPr>
        <p:blipFill rotWithShape="1">
          <a:blip r:embed="rId4">
            <a:alphaModFix/>
          </a:blip>
          <a:srcRect/>
          <a:stretch/>
        </p:blipFill>
        <p:spPr>
          <a:xfrm>
            <a:off x="3199159" y="107966"/>
            <a:ext cx="2383422" cy="1524016"/>
          </a:xfrm>
          <a:prstGeom prst="rect">
            <a:avLst/>
          </a:prstGeom>
          <a:noFill/>
          <a:ln>
            <a:noFill/>
          </a:ln>
        </p:spPr>
      </p:pic>
      <p:pic>
        <p:nvPicPr>
          <p:cNvPr id="742" name="Google Shape;742;p132"/>
          <p:cNvPicPr preferRelativeResize="0"/>
          <p:nvPr/>
        </p:nvPicPr>
        <p:blipFill rotWithShape="1">
          <a:blip r:embed="rId5">
            <a:alphaModFix/>
          </a:blip>
          <a:srcRect/>
          <a:stretch/>
        </p:blipFill>
        <p:spPr>
          <a:xfrm>
            <a:off x="268897" y="152401"/>
            <a:ext cx="2662891" cy="1847807"/>
          </a:xfrm>
          <a:prstGeom prst="rect">
            <a:avLst/>
          </a:prstGeom>
          <a:noFill/>
          <a:ln>
            <a:noFill/>
          </a:ln>
        </p:spPr>
      </p:pic>
      <p:sp>
        <p:nvSpPr>
          <p:cNvPr id="743" name="Google Shape;743;p132"/>
          <p:cNvSpPr/>
          <p:nvPr/>
        </p:nvSpPr>
        <p:spPr>
          <a:xfrm>
            <a:off x="156575" y="107975"/>
            <a:ext cx="9144000" cy="5143500"/>
          </a:xfrm>
          <a:prstGeom prst="rect">
            <a:avLst/>
          </a:prstGeom>
          <a:noFill/>
          <a:ln w="28575" cap="flat" cmpd="sng">
            <a:solidFill>
              <a:srgbClr val="40D7D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Medium"/>
              <a:ea typeface="Roboto Medium"/>
              <a:cs typeface="Roboto Medium"/>
              <a:sym typeface="Roboto Medium"/>
            </a:endParaRPr>
          </a:p>
        </p:txBody>
      </p:sp>
      <p:sp>
        <p:nvSpPr>
          <p:cNvPr id="744" name="Google Shape;744;p132"/>
          <p:cNvSpPr txBox="1"/>
          <p:nvPr/>
        </p:nvSpPr>
        <p:spPr>
          <a:xfrm>
            <a:off x="185750" y="2083050"/>
            <a:ext cx="2662800" cy="2178000"/>
          </a:xfrm>
          <a:prstGeom prst="rect">
            <a:avLst/>
          </a:prstGeom>
          <a:noFill/>
          <a:ln>
            <a:noFill/>
          </a:ln>
        </p:spPr>
        <p:txBody>
          <a:bodyPr spcFirstLastPara="1" wrap="square" lIns="68575" tIns="34275" rIns="68575" bIns="34275" anchor="t" anchorCtr="0">
            <a:spAutoFit/>
          </a:bodyPr>
          <a:lstStyle/>
          <a:p>
            <a:pPr marL="457200" marR="0" lvl="0" indent="0" algn="l" rtl="0">
              <a:spcBef>
                <a:spcPts val="0"/>
              </a:spcBef>
              <a:spcAft>
                <a:spcPts val="0"/>
              </a:spcAft>
              <a:buNone/>
            </a:pPr>
            <a:endParaRPr sz="1100"/>
          </a:p>
          <a:p>
            <a:pPr marL="215900" marR="0" lvl="0" indent="-215900" algn="l"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Biomass produces much more GHG than NG, Oil and even Coal.</a:t>
            </a:r>
            <a:endParaRPr sz="1100"/>
          </a:p>
          <a:p>
            <a:pPr marL="215900" marR="0" lvl="0" indent="-215900" algn="l"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Over 100 years from the time a stand is harvested, sequestration does not come close to making up for the emissions. </a:t>
            </a:r>
            <a:endParaRPr sz="1100"/>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8"/>
        <p:cNvGrpSpPr/>
        <p:nvPr/>
      </p:nvGrpSpPr>
      <p:grpSpPr>
        <a:xfrm>
          <a:off x="0" y="0"/>
          <a:ext cx="0" cy="0"/>
          <a:chOff x="0" y="0"/>
          <a:chExt cx="0" cy="0"/>
        </a:xfrm>
      </p:grpSpPr>
      <p:sp>
        <p:nvSpPr>
          <p:cNvPr id="749" name="Google Shape;749;p13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750" name="Google Shape;750;p133"/>
          <p:cNvPicPr preferRelativeResize="0"/>
          <p:nvPr/>
        </p:nvPicPr>
        <p:blipFill>
          <a:blip r:embed="rId3">
            <a:alphaModFix/>
          </a:blip>
          <a:stretch>
            <a:fillRect/>
          </a:stretch>
        </p:blipFill>
        <p:spPr>
          <a:xfrm>
            <a:off x="152400" y="552600"/>
            <a:ext cx="7885616" cy="4438502"/>
          </a:xfrm>
          <a:prstGeom prst="rect">
            <a:avLst/>
          </a:prstGeom>
          <a:noFill/>
          <a:ln>
            <a:noFill/>
          </a:ln>
        </p:spPr>
      </p:pic>
      <p:pic>
        <p:nvPicPr>
          <p:cNvPr id="751" name="Google Shape;751;p133"/>
          <p:cNvPicPr preferRelativeResize="0"/>
          <p:nvPr/>
        </p:nvPicPr>
        <p:blipFill>
          <a:blip r:embed="rId4">
            <a:alphaModFix/>
          </a:blip>
          <a:stretch>
            <a:fillRect/>
          </a:stretch>
        </p:blipFill>
        <p:spPr>
          <a:xfrm>
            <a:off x="0" y="3269"/>
            <a:ext cx="9144002" cy="5136962"/>
          </a:xfrm>
          <a:prstGeom prst="rect">
            <a:avLst/>
          </a:prstGeom>
          <a:noFill/>
          <a:ln>
            <a:noFill/>
          </a:ln>
        </p:spPr>
      </p:pic>
      <p:pic>
        <p:nvPicPr>
          <p:cNvPr id="752" name="Google Shape;752;p133"/>
          <p:cNvPicPr preferRelativeResize="0"/>
          <p:nvPr/>
        </p:nvPicPr>
        <p:blipFill>
          <a:blip r:embed="rId5">
            <a:alphaModFix/>
          </a:blip>
          <a:stretch>
            <a:fillRect/>
          </a:stretch>
        </p:blipFill>
        <p:spPr>
          <a:xfrm>
            <a:off x="11569" y="0"/>
            <a:ext cx="9120864" cy="5143501"/>
          </a:xfrm>
          <a:prstGeom prst="rect">
            <a:avLst/>
          </a:prstGeom>
          <a:noFill/>
          <a:ln>
            <a:noFill/>
          </a:ln>
        </p:spPr>
      </p:pic>
      <p:pic>
        <p:nvPicPr>
          <p:cNvPr id="753" name="Google Shape;753;p133"/>
          <p:cNvPicPr preferRelativeResize="0"/>
          <p:nvPr/>
        </p:nvPicPr>
        <p:blipFill>
          <a:blip r:embed="rId6">
            <a:alphaModFix/>
          </a:blip>
          <a:stretch>
            <a:fillRect/>
          </a:stretch>
        </p:blipFill>
        <p:spPr>
          <a:xfrm>
            <a:off x="0" y="51955"/>
            <a:ext cx="9144001" cy="5039591"/>
          </a:xfrm>
          <a:prstGeom prst="rect">
            <a:avLst/>
          </a:prstGeom>
          <a:noFill/>
          <a:ln>
            <a:noFill/>
          </a:ln>
        </p:spPr>
      </p:pic>
      <p:pic>
        <p:nvPicPr>
          <p:cNvPr id="754" name="Google Shape;754;p133"/>
          <p:cNvPicPr preferRelativeResize="0"/>
          <p:nvPr/>
        </p:nvPicPr>
        <p:blipFill>
          <a:blip r:embed="rId7">
            <a:alphaModFix/>
          </a:blip>
          <a:stretch>
            <a:fillRect/>
          </a:stretch>
        </p:blipFill>
        <p:spPr>
          <a:xfrm>
            <a:off x="4107" y="0"/>
            <a:ext cx="9135784" cy="5143499"/>
          </a:xfrm>
          <a:prstGeom prst="rect">
            <a:avLst/>
          </a:prstGeom>
          <a:noFill/>
          <a:ln>
            <a:noFill/>
          </a:ln>
        </p:spPr>
      </p:pic>
      <p:pic>
        <p:nvPicPr>
          <p:cNvPr id="755" name="Google Shape;755;p133"/>
          <p:cNvPicPr preferRelativeResize="0"/>
          <p:nvPr/>
        </p:nvPicPr>
        <p:blipFill>
          <a:blip r:embed="rId8">
            <a:alphaModFix/>
          </a:blip>
          <a:stretch>
            <a:fillRect/>
          </a:stretch>
        </p:blipFill>
        <p:spPr>
          <a:xfrm>
            <a:off x="0" y="6842"/>
            <a:ext cx="9144001" cy="5129816"/>
          </a:xfrm>
          <a:prstGeom prst="rect">
            <a:avLst/>
          </a:prstGeom>
          <a:noFill/>
          <a:ln>
            <a:noFill/>
          </a:ln>
        </p:spPr>
      </p:pic>
      <p:pic>
        <p:nvPicPr>
          <p:cNvPr id="756" name="Google Shape;756;p133"/>
          <p:cNvPicPr preferRelativeResize="0"/>
          <p:nvPr/>
        </p:nvPicPr>
        <p:blipFill>
          <a:blip r:embed="rId9">
            <a:alphaModFix/>
          </a:blip>
          <a:stretch>
            <a:fillRect/>
          </a:stretch>
        </p:blipFill>
        <p:spPr>
          <a:xfrm>
            <a:off x="36368" y="0"/>
            <a:ext cx="9071264" cy="5143500"/>
          </a:xfrm>
          <a:prstGeom prst="rect">
            <a:avLst/>
          </a:prstGeom>
          <a:noFill/>
          <a:ln>
            <a:noFill/>
          </a:ln>
        </p:spPr>
      </p:pic>
      <p:sp>
        <p:nvSpPr>
          <p:cNvPr id="757" name="Google Shape;757;p133"/>
          <p:cNvSpPr/>
          <p:nvPr/>
        </p:nvSpPr>
        <p:spPr>
          <a:xfrm>
            <a:off x="24450" y="-24450"/>
            <a:ext cx="9144000" cy="5143500"/>
          </a:xfrm>
          <a:prstGeom prst="rect">
            <a:avLst/>
          </a:prstGeom>
          <a:noFill/>
          <a:ln w="28575" cap="flat" cmpd="sng">
            <a:solidFill>
              <a:srgbClr val="40D7D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Medium"/>
              <a:ea typeface="Roboto Medium"/>
              <a:cs typeface="Roboto Medium"/>
              <a:sym typeface="Roboto Medium"/>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1"/>
        <p:cNvGrpSpPr/>
        <p:nvPr/>
      </p:nvGrpSpPr>
      <p:grpSpPr>
        <a:xfrm>
          <a:off x="0" y="0"/>
          <a:ext cx="0" cy="0"/>
          <a:chOff x="0" y="0"/>
          <a:chExt cx="0" cy="0"/>
        </a:xfrm>
      </p:grpSpPr>
      <p:sp>
        <p:nvSpPr>
          <p:cNvPr id="762" name="Google Shape;762;p134"/>
          <p:cNvSpPr/>
          <p:nvPr/>
        </p:nvSpPr>
        <p:spPr>
          <a:xfrm>
            <a:off x="-76200" y="0"/>
            <a:ext cx="9144000" cy="5143500"/>
          </a:xfrm>
          <a:prstGeom prst="rect">
            <a:avLst/>
          </a:prstGeom>
          <a:noFill/>
          <a:ln w="28575" cap="flat" cmpd="sng">
            <a:solidFill>
              <a:srgbClr val="40D7D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Medium"/>
              <a:ea typeface="Roboto Medium"/>
              <a:cs typeface="Roboto Medium"/>
              <a:sym typeface="Roboto Medium"/>
            </a:endParaRPr>
          </a:p>
        </p:txBody>
      </p:sp>
      <p:sp>
        <p:nvSpPr>
          <p:cNvPr id="763" name="Google Shape;763;p134"/>
          <p:cNvSpPr txBox="1"/>
          <p:nvPr/>
        </p:nvSpPr>
        <p:spPr>
          <a:xfrm>
            <a:off x="228800" y="3575875"/>
            <a:ext cx="8244900" cy="949200"/>
          </a:xfrm>
          <a:prstGeom prst="rect">
            <a:avLst/>
          </a:prstGeom>
          <a:solidFill>
            <a:schemeClr val="accent6"/>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200">
              <a:solidFill>
                <a:schemeClr val="lt1"/>
              </a:solidFill>
              <a:latin typeface="Roboto Medium"/>
              <a:ea typeface="Roboto Medium"/>
              <a:cs typeface="Roboto Medium"/>
              <a:sym typeface="Roboto Medium"/>
            </a:endParaRPr>
          </a:p>
        </p:txBody>
      </p:sp>
      <p:sp>
        <p:nvSpPr>
          <p:cNvPr id="764" name="Google Shape;764;p134"/>
          <p:cNvSpPr txBox="1">
            <a:spLocks noGrp="1"/>
          </p:cNvSpPr>
          <p:nvPr>
            <p:ph type="title"/>
          </p:nvPr>
        </p:nvSpPr>
        <p:spPr>
          <a:xfrm>
            <a:off x="0" y="0"/>
            <a:ext cx="9144000" cy="865200"/>
          </a:xfrm>
          <a:prstGeom prst="rect">
            <a:avLst/>
          </a:prstGeom>
          <a:solidFill>
            <a:srgbClr val="40D7D4"/>
          </a:solidFill>
        </p:spPr>
        <p:txBody>
          <a:bodyPr spcFirstLastPara="1" wrap="square" lIns="365750" tIns="91425" rIns="91425" bIns="91425" anchor="ctr" anchorCtr="0">
            <a:noAutofit/>
          </a:bodyPr>
          <a:lstStyle/>
          <a:p>
            <a:pPr marL="0" lvl="0" indent="0" algn="ctr" rtl="0">
              <a:lnSpc>
                <a:spcPct val="115000"/>
              </a:lnSpc>
              <a:spcBef>
                <a:spcPts val="1000"/>
              </a:spcBef>
              <a:spcAft>
                <a:spcPts val="1000"/>
              </a:spcAft>
              <a:buNone/>
            </a:pPr>
            <a:r>
              <a:rPr lang="en" sz="2300" u="sng">
                <a:latin typeface="Arial"/>
                <a:ea typeface="Arial"/>
                <a:cs typeface="Arial"/>
                <a:sym typeface="Arial"/>
                <a:hlinkClick r:id="rId3"/>
              </a:rPr>
              <a:t> Rooney-Varga &amp; Moomaw</a:t>
            </a:r>
            <a:r>
              <a:rPr lang="en" sz="2300" b="0" u="sng">
                <a:latin typeface="Arial"/>
                <a:ea typeface="Arial"/>
                <a:cs typeface="Arial"/>
                <a:sym typeface="Arial"/>
                <a:hlinkClick r:id="rId3"/>
              </a:rPr>
              <a:t> </a:t>
            </a:r>
            <a:r>
              <a:rPr lang="en" sz="2300" u="sng">
                <a:latin typeface="Arial"/>
                <a:ea typeface="Arial"/>
                <a:cs typeface="Arial"/>
                <a:sym typeface="Arial"/>
                <a:hlinkClick r:id="rId3"/>
              </a:rPr>
              <a:t>Policy Recommendations</a:t>
            </a:r>
            <a:endParaRPr sz="2300"/>
          </a:p>
        </p:txBody>
      </p:sp>
      <p:sp>
        <p:nvSpPr>
          <p:cNvPr id="765" name="Google Shape;765;p134"/>
          <p:cNvSpPr txBox="1"/>
          <p:nvPr/>
        </p:nvSpPr>
        <p:spPr>
          <a:xfrm>
            <a:off x="352700" y="850975"/>
            <a:ext cx="8158500" cy="477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
                <a:solidFill>
                  <a:srgbClr val="222222"/>
                </a:solidFill>
              </a:rPr>
              <a:t>For Vermont:</a:t>
            </a:r>
            <a:endParaRPr>
              <a:solidFill>
                <a:srgbClr val="222222"/>
              </a:solidFill>
            </a:endParaRPr>
          </a:p>
          <a:p>
            <a:pPr marL="457200" lvl="0" indent="-317500" algn="l" rtl="0">
              <a:lnSpc>
                <a:spcPct val="115000"/>
              </a:lnSpc>
              <a:spcBef>
                <a:spcPts val="1000"/>
              </a:spcBef>
              <a:spcAft>
                <a:spcPts val="0"/>
              </a:spcAft>
              <a:buClr>
                <a:srgbClr val="222222"/>
              </a:buClr>
              <a:buSzPts val="1400"/>
              <a:buChar char="●"/>
            </a:pPr>
            <a:r>
              <a:rPr lang="en">
                <a:solidFill>
                  <a:srgbClr val="222222"/>
                </a:solidFill>
              </a:rPr>
              <a:t>Discontinue policies that treat wood bioenergy as carbon neutral. The carbon emitted from wood should be counted the same way that emissions from other fuels are—fully, at the point of combustion.</a:t>
            </a:r>
            <a:endParaRPr>
              <a:solidFill>
                <a:srgbClr val="222222"/>
              </a:solidFill>
            </a:endParaRPr>
          </a:p>
          <a:p>
            <a:pPr marL="457200" lvl="0" indent="-317500" algn="l" rtl="0">
              <a:lnSpc>
                <a:spcPct val="115000"/>
              </a:lnSpc>
              <a:spcBef>
                <a:spcPts val="0"/>
              </a:spcBef>
              <a:spcAft>
                <a:spcPts val="0"/>
              </a:spcAft>
              <a:buClr>
                <a:srgbClr val="222222"/>
              </a:buClr>
              <a:buSzPts val="1400"/>
              <a:buChar char="●"/>
            </a:pPr>
            <a:r>
              <a:rPr lang="en">
                <a:solidFill>
                  <a:srgbClr val="222222"/>
                </a:solidFill>
              </a:rPr>
              <a:t>End subsidies for wood bioenergy. Taxpayers and ratepayers should not be paying pellet, woodchip, and power producers to make climate change worse.</a:t>
            </a:r>
            <a:endParaRPr>
              <a:solidFill>
                <a:srgbClr val="222222"/>
              </a:solidFill>
            </a:endParaRPr>
          </a:p>
          <a:p>
            <a:pPr marL="457200" lvl="0" indent="-317500" algn="l" rtl="0">
              <a:lnSpc>
                <a:spcPct val="115000"/>
              </a:lnSpc>
              <a:spcBef>
                <a:spcPts val="0"/>
              </a:spcBef>
              <a:spcAft>
                <a:spcPts val="0"/>
              </a:spcAft>
              <a:buClr>
                <a:srgbClr val="222222"/>
              </a:buClr>
              <a:buSzPts val="1400"/>
              <a:buChar char="●"/>
            </a:pPr>
            <a:r>
              <a:rPr lang="en">
                <a:solidFill>
                  <a:srgbClr val="222222"/>
                </a:solidFill>
              </a:rPr>
              <a:t>Encourage transition to clean energy—solar, wind, and thermal.</a:t>
            </a:r>
            <a:endParaRPr>
              <a:solidFill>
                <a:srgbClr val="222222"/>
              </a:solidFill>
            </a:endParaRPr>
          </a:p>
          <a:p>
            <a:pPr marL="457200" lvl="0" indent="-317500" algn="l" rtl="0">
              <a:lnSpc>
                <a:spcPct val="115000"/>
              </a:lnSpc>
              <a:spcBef>
                <a:spcPts val="0"/>
              </a:spcBef>
              <a:spcAft>
                <a:spcPts val="0"/>
              </a:spcAft>
              <a:buClr>
                <a:srgbClr val="222222"/>
              </a:buClr>
              <a:buSzPts val="1400"/>
              <a:buChar char="●"/>
            </a:pPr>
            <a:r>
              <a:rPr lang="en">
                <a:solidFill>
                  <a:srgbClr val="222222"/>
                </a:solidFill>
              </a:rPr>
              <a:t>Offer incentives to private landowners to preserve forests for long-termaccumulation of carbon.</a:t>
            </a:r>
            <a:endParaRPr>
              <a:solidFill>
                <a:srgbClr val="222222"/>
              </a:solidFill>
            </a:endParaRPr>
          </a:p>
          <a:p>
            <a:pPr marL="457200" lvl="0" indent="-317500" algn="l" rtl="0">
              <a:lnSpc>
                <a:spcPct val="115000"/>
              </a:lnSpc>
              <a:spcBef>
                <a:spcPts val="0"/>
              </a:spcBef>
              <a:spcAft>
                <a:spcPts val="0"/>
              </a:spcAft>
              <a:buClr>
                <a:srgbClr val="222222"/>
              </a:buClr>
              <a:buSzPts val="1400"/>
              <a:buChar char="●"/>
            </a:pPr>
            <a:r>
              <a:rPr lang="en">
                <a:solidFill>
                  <a:srgbClr val="222222"/>
                </a:solidFill>
              </a:rPr>
              <a:t>Offer incentives for using low-grade trees and harvest residues in long-lived products that are not burned, such as oriented strand board and cellulose insulation.</a:t>
            </a:r>
            <a:endParaRPr>
              <a:solidFill>
                <a:srgbClr val="222222"/>
              </a:solidFill>
            </a:endParaRPr>
          </a:p>
          <a:p>
            <a:pPr marL="0" lvl="0" indent="0" algn="l" rtl="0">
              <a:lnSpc>
                <a:spcPct val="115000"/>
              </a:lnSpc>
              <a:spcBef>
                <a:spcPts val="1000"/>
              </a:spcBef>
              <a:spcAft>
                <a:spcPts val="0"/>
              </a:spcAft>
              <a:buNone/>
            </a:pPr>
            <a:r>
              <a:rPr lang="en" b="1">
                <a:solidFill>
                  <a:srgbClr val="222222"/>
                </a:solidFill>
              </a:rPr>
              <a:t>For your location:</a:t>
            </a:r>
            <a:endParaRPr b="1">
              <a:solidFill>
                <a:srgbClr val="222222"/>
              </a:solidFill>
            </a:endParaRPr>
          </a:p>
          <a:p>
            <a:pPr marL="457200" lvl="0" indent="-317500" algn="l" rtl="0">
              <a:lnSpc>
                <a:spcPct val="115000"/>
              </a:lnSpc>
              <a:spcBef>
                <a:spcPts val="1000"/>
              </a:spcBef>
              <a:spcAft>
                <a:spcPts val="0"/>
              </a:spcAft>
              <a:buClr>
                <a:srgbClr val="222222"/>
              </a:buClr>
              <a:buSzPts val="1400"/>
              <a:buChar char="●"/>
            </a:pPr>
            <a:r>
              <a:rPr lang="en">
                <a:solidFill>
                  <a:srgbClr val="222222"/>
                </a:solidFill>
              </a:rPr>
              <a:t>Avoid investment in biomass plant and transition to clean energy.</a:t>
            </a:r>
            <a:endParaRPr>
              <a:solidFill>
                <a:srgbClr val="222222"/>
              </a:solidFill>
            </a:endParaRPr>
          </a:p>
          <a:p>
            <a:pPr marL="457200" lvl="0" indent="-317500" algn="l" rtl="0">
              <a:lnSpc>
                <a:spcPct val="115000"/>
              </a:lnSpc>
              <a:spcBef>
                <a:spcPts val="0"/>
              </a:spcBef>
              <a:spcAft>
                <a:spcPts val="0"/>
              </a:spcAft>
              <a:buClr>
                <a:srgbClr val="222222"/>
              </a:buClr>
              <a:buSzPts val="1400"/>
              <a:buChar char="●"/>
            </a:pPr>
            <a:r>
              <a:rPr lang="en">
                <a:solidFill>
                  <a:srgbClr val="222222"/>
                </a:solidFill>
              </a:rPr>
              <a:t>Reduce forest harvesting and promote greater forest carbon reserves.</a:t>
            </a:r>
            <a:endParaRPr>
              <a:solidFill>
                <a:srgbClr val="222222"/>
              </a:solidFill>
            </a:endParaRPr>
          </a:p>
          <a:p>
            <a:pPr marL="0" lvl="0" indent="0" algn="l" rtl="0">
              <a:lnSpc>
                <a:spcPct val="115000"/>
              </a:lnSpc>
              <a:spcBef>
                <a:spcPts val="1000"/>
              </a:spcBef>
              <a:spcAft>
                <a:spcPts val="0"/>
              </a:spcAft>
              <a:buNone/>
            </a:pPr>
            <a:r>
              <a:rPr lang="en" sz="1100">
                <a:solidFill>
                  <a:srgbClr val="222222"/>
                </a:solidFill>
              </a:rPr>
              <a:t>Juliette N. Rooney-Varga, William Moomaw, and Laura Zakaras, Is Burning Wood Climate Neutral?, RIST Institute for Sustainability &amp; Energy, Umass Lowell,</a:t>
            </a:r>
            <a:endParaRPr sz="1100">
              <a:solidFill>
                <a:srgbClr val="222222"/>
              </a:solidFill>
            </a:endParaRPr>
          </a:p>
          <a:p>
            <a:pPr marL="0" lvl="0" indent="0" algn="l" rtl="0">
              <a:spcBef>
                <a:spcPts val="1000"/>
              </a:spcBef>
              <a:spcAft>
                <a:spcPts val="0"/>
              </a:spcAft>
              <a:buNone/>
            </a:pPr>
            <a:endParaRPr sz="2200">
              <a:solidFill>
                <a:schemeClr val="lt1"/>
              </a:solidFill>
              <a:latin typeface="Roboto Medium"/>
              <a:ea typeface="Roboto Medium"/>
              <a:cs typeface="Roboto Medium"/>
              <a:sym typeface="Roboto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D7D4"/>
        </a:solidFill>
        <a:effectLst/>
      </p:bgPr>
    </p:bg>
    <p:spTree>
      <p:nvGrpSpPr>
        <p:cNvPr id="1" name="Shape 524"/>
        <p:cNvGrpSpPr/>
        <p:nvPr/>
      </p:nvGrpSpPr>
      <p:grpSpPr>
        <a:xfrm>
          <a:off x="0" y="0"/>
          <a:ext cx="0" cy="0"/>
          <a:chOff x="0" y="0"/>
          <a:chExt cx="0" cy="0"/>
        </a:xfrm>
      </p:grpSpPr>
      <p:sp>
        <p:nvSpPr>
          <p:cNvPr id="525" name="Google Shape;525;p108"/>
          <p:cNvSpPr txBox="1">
            <a:spLocks noGrp="1"/>
          </p:cNvSpPr>
          <p:nvPr>
            <p:ph type="title"/>
          </p:nvPr>
        </p:nvSpPr>
        <p:spPr>
          <a:xfrm>
            <a:off x="291325" y="1760375"/>
            <a:ext cx="8219700" cy="2914200"/>
          </a:xfrm>
          <a:prstGeom prst="rect">
            <a:avLst/>
          </a:prstGeom>
          <a:noFill/>
        </p:spPr>
        <p:txBody>
          <a:bodyPr spcFirstLastPara="1" wrap="square" lIns="365750"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3800" b="0">
                <a:latin typeface="Roboto Medium"/>
                <a:ea typeface="Roboto Medium"/>
                <a:cs typeface="Roboto Medium"/>
                <a:sym typeface="Roboto Medium"/>
              </a:rPr>
              <a:t>Thank you to:</a:t>
            </a:r>
            <a:endParaRPr sz="3800" b="0">
              <a:latin typeface="Roboto Medium"/>
              <a:ea typeface="Roboto Medium"/>
              <a:cs typeface="Roboto Medium"/>
              <a:sym typeface="Roboto Medium"/>
            </a:endParaRPr>
          </a:p>
          <a:p>
            <a:pPr marL="0" lvl="0" indent="0" algn="ctr" rtl="0">
              <a:lnSpc>
                <a:spcPct val="115000"/>
              </a:lnSpc>
              <a:spcBef>
                <a:spcPts val="0"/>
              </a:spcBef>
              <a:spcAft>
                <a:spcPts val="0"/>
              </a:spcAft>
              <a:buClr>
                <a:schemeClr val="dk1"/>
              </a:buClr>
              <a:buSzPts val="1100"/>
              <a:buFont typeface="Arial"/>
              <a:buNone/>
            </a:pPr>
            <a:endParaRPr sz="2300" b="0">
              <a:latin typeface="Roboto Medium"/>
              <a:ea typeface="Roboto Medium"/>
              <a:cs typeface="Roboto Medium"/>
              <a:sym typeface="Roboto Medium"/>
            </a:endParaRPr>
          </a:p>
          <a:p>
            <a:pPr marL="0" lvl="0" indent="0" algn="ctr" rtl="0">
              <a:lnSpc>
                <a:spcPct val="115000"/>
              </a:lnSpc>
              <a:spcBef>
                <a:spcPts val="0"/>
              </a:spcBef>
              <a:spcAft>
                <a:spcPts val="0"/>
              </a:spcAft>
              <a:buClr>
                <a:schemeClr val="dk1"/>
              </a:buClr>
              <a:buSzPts val="1100"/>
              <a:buFont typeface="Arial"/>
              <a:buNone/>
            </a:pPr>
            <a:r>
              <a:rPr lang="en" sz="2300" b="0">
                <a:latin typeface="Roboto Medium"/>
                <a:ea typeface="Roboto Medium"/>
                <a:cs typeface="Roboto Medium"/>
                <a:sym typeface="Roboto Medium"/>
              </a:rPr>
              <a:t>Kim Hornung-Marcy</a:t>
            </a:r>
            <a:endParaRPr sz="2300" b="0">
              <a:latin typeface="Roboto Medium"/>
              <a:ea typeface="Roboto Medium"/>
              <a:cs typeface="Roboto Medium"/>
              <a:sym typeface="Roboto Medium"/>
            </a:endParaRPr>
          </a:p>
          <a:p>
            <a:pPr marL="0" lvl="0" indent="0" algn="ctr" rtl="0">
              <a:lnSpc>
                <a:spcPct val="115000"/>
              </a:lnSpc>
              <a:spcBef>
                <a:spcPts val="0"/>
              </a:spcBef>
              <a:spcAft>
                <a:spcPts val="0"/>
              </a:spcAft>
              <a:buClr>
                <a:schemeClr val="dk1"/>
              </a:buClr>
              <a:buSzPts val="1100"/>
              <a:buFont typeface="Arial"/>
              <a:buNone/>
            </a:pPr>
            <a:r>
              <a:rPr lang="en" sz="2300" b="0">
                <a:latin typeface="Roboto Medium"/>
                <a:ea typeface="Roboto Medium"/>
                <a:cs typeface="Roboto Medium"/>
                <a:sym typeface="Roboto Medium"/>
              </a:rPr>
              <a:t>Gene Kraus</a:t>
            </a:r>
            <a:endParaRPr sz="2300" b="0">
              <a:latin typeface="Roboto Medium"/>
              <a:ea typeface="Roboto Medium"/>
              <a:cs typeface="Roboto Medium"/>
              <a:sym typeface="Roboto Medium"/>
            </a:endParaRPr>
          </a:p>
          <a:p>
            <a:pPr marL="0" lvl="0" indent="0" algn="ctr" rtl="0">
              <a:lnSpc>
                <a:spcPct val="115000"/>
              </a:lnSpc>
              <a:spcBef>
                <a:spcPts val="0"/>
              </a:spcBef>
              <a:spcAft>
                <a:spcPts val="0"/>
              </a:spcAft>
              <a:buClr>
                <a:schemeClr val="dk1"/>
              </a:buClr>
              <a:buSzPts val="1100"/>
              <a:buFont typeface="Arial"/>
              <a:buNone/>
            </a:pPr>
            <a:r>
              <a:rPr lang="en" sz="2300" b="0">
                <a:latin typeface="Roboto Medium"/>
                <a:ea typeface="Roboto Medium"/>
                <a:cs typeface="Roboto Medium"/>
                <a:sym typeface="Roboto Medium"/>
              </a:rPr>
              <a:t>Cheryl Joy-Lipton</a:t>
            </a:r>
            <a:endParaRPr sz="2300" b="0">
              <a:latin typeface="Roboto Medium"/>
              <a:ea typeface="Roboto Medium"/>
              <a:cs typeface="Roboto Medium"/>
              <a:sym typeface="Roboto Medium"/>
            </a:endParaRPr>
          </a:p>
          <a:p>
            <a:pPr marL="0" lvl="0" indent="0" algn="ctr" rtl="0">
              <a:lnSpc>
                <a:spcPct val="115000"/>
              </a:lnSpc>
              <a:spcBef>
                <a:spcPts val="0"/>
              </a:spcBef>
              <a:spcAft>
                <a:spcPts val="0"/>
              </a:spcAft>
              <a:buClr>
                <a:schemeClr val="dk1"/>
              </a:buClr>
              <a:buSzPts val="1100"/>
              <a:buFont typeface="Arial"/>
              <a:buNone/>
            </a:pPr>
            <a:r>
              <a:rPr lang="en" sz="2300" b="0">
                <a:latin typeface="Roboto Medium"/>
                <a:ea typeface="Roboto Medium"/>
                <a:cs typeface="Roboto Medium"/>
                <a:sym typeface="Roboto Medium"/>
              </a:rPr>
              <a:t>Geetu Melwani</a:t>
            </a:r>
            <a:endParaRPr sz="2300" b="0">
              <a:latin typeface="Roboto Medium"/>
              <a:ea typeface="Roboto Medium"/>
              <a:cs typeface="Roboto Medium"/>
              <a:sym typeface="Roboto Medium"/>
            </a:endParaRPr>
          </a:p>
          <a:p>
            <a:pPr marL="0" lvl="0" indent="0" algn="ctr" rtl="0">
              <a:lnSpc>
                <a:spcPct val="115000"/>
              </a:lnSpc>
              <a:spcBef>
                <a:spcPts val="0"/>
              </a:spcBef>
              <a:spcAft>
                <a:spcPts val="0"/>
              </a:spcAft>
              <a:buClr>
                <a:schemeClr val="dk1"/>
              </a:buClr>
              <a:buSzPts val="1100"/>
              <a:buFont typeface="Arial"/>
              <a:buNone/>
            </a:pPr>
            <a:r>
              <a:rPr lang="en" sz="2300" b="0">
                <a:latin typeface="Roboto Medium"/>
                <a:ea typeface="Roboto Medium"/>
                <a:cs typeface="Roboto Medium"/>
                <a:sym typeface="Roboto Medium"/>
              </a:rPr>
              <a:t>Debbie New</a:t>
            </a:r>
            <a:endParaRPr sz="2300" b="0">
              <a:latin typeface="Roboto Medium"/>
              <a:ea typeface="Roboto Medium"/>
              <a:cs typeface="Roboto Medium"/>
              <a:sym typeface="Roboto Medium"/>
            </a:endParaRPr>
          </a:p>
          <a:p>
            <a:pPr marL="0" lvl="0" indent="0" algn="ctr" rtl="0">
              <a:lnSpc>
                <a:spcPct val="115000"/>
              </a:lnSpc>
              <a:spcBef>
                <a:spcPts val="0"/>
              </a:spcBef>
              <a:spcAft>
                <a:spcPts val="0"/>
              </a:spcAft>
              <a:buClr>
                <a:schemeClr val="dk1"/>
              </a:buClr>
              <a:buSzPts val="1100"/>
              <a:buFont typeface="Arial"/>
              <a:buNone/>
            </a:pPr>
            <a:r>
              <a:rPr lang="en" sz="2300" b="0">
                <a:latin typeface="Roboto Medium"/>
                <a:ea typeface="Roboto Medium"/>
                <a:cs typeface="Roboto Medium"/>
                <a:sym typeface="Roboto Medium"/>
              </a:rPr>
              <a:t>Scot Zens</a:t>
            </a:r>
            <a:endParaRPr sz="2300" b="0">
              <a:latin typeface="Roboto Medium"/>
              <a:ea typeface="Roboto Medium"/>
              <a:cs typeface="Roboto Medium"/>
              <a:sym typeface="Roboto Medium"/>
            </a:endParaRPr>
          </a:p>
          <a:p>
            <a:pPr marL="0" lvl="0" indent="0" algn="ctr" rtl="0">
              <a:lnSpc>
                <a:spcPct val="115000"/>
              </a:lnSpc>
              <a:spcBef>
                <a:spcPts val="0"/>
              </a:spcBef>
              <a:spcAft>
                <a:spcPts val="0"/>
              </a:spcAft>
              <a:buClr>
                <a:schemeClr val="dk1"/>
              </a:buClr>
              <a:buSzPts val="1100"/>
              <a:buFont typeface="Arial"/>
              <a:buNone/>
            </a:pPr>
            <a:endParaRPr sz="2300" b="0">
              <a:latin typeface="Roboto Medium"/>
              <a:ea typeface="Roboto Medium"/>
              <a:cs typeface="Roboto Medium"/>
              <a:sym typeface="Roboto Medium"/>
            </a:endParaRPr>
          </a:p>
          <a:p>
            <a:pPr marL="0" lvl="0" indent="0" algn="ctr" rtl="0">
              <a:lnSpc>
                <a:spcPct val="115000"/>
              </a:lnSpc>
              <a:spcBef>
                <a:spcPts val="0"/>
              </a:spcBef>
              <a:spcAft>
                <a:spcPts val="0"/>
              </a:spcAft>
              <a:buClr>
                <a:schemeClr val="dk1"/>
              </a:buClr>
              <a:buSzPts val="1100"/>
              <a:buFont typeface="Arial"/>
              <a:buNone/>
            </a:pPr>
            <a:r>
              <a:rPr lang="en" sz="2300" b="0">
                <a:latin typeface="Roboto Medium"/>
                <a:ea typeface="Roboto Medium"/>
                <a:cs typeface="Roboto Medium"/>
                <a:sym typeface="Roboto Medium"/>
              </a:rPr>
              <a:t>For developing this presentation</a:t>
            </a:r>
            <a:endParaRPr sz="2300" b="0">
              <a:latin typeface="Roboto Medium"/>
              <a:ea typeface="Roboto Medium"/>
              <a:cs typeface="Roboto Medium"/>
              <a:sym typeface="Roboto Medium"/>
            </a:endParaRPr>
          </a:p>
          <a:p>
            <a:pPr marL="0" lvl="0" indent="0" algn="ctr" rtl="0">
              <a:lnSpc>
                <a:spcPct val="115000"/>
              </a:lnSpc>
              <a:spcBef>
                <a:spcPts val="0"/>
              </a:spcBef>
              <a:spcAft>
                <a:spcPts val="0"/>
              </a:spcAft>
              <a:buClr>
                <a:schemeClr val="dk1"/>
              </a:buClr>
              <a:buSzPts val="1100"/>
              <a:buFont typeface="Arial"/>
              <a:buNone/>
            </a:pPr>
            <a:endParaRPr sz="2300" b="0">
              <a:latin typeface="Roboto Medium"/>
              <a:ea typeface="Roboto Medium"/>
              <a:cs typeface="Roboto Medium"/>
              <a:sym typeface="Roboto Medium"/>
            </a:endParaRPr>
          </a:p>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9"/>
        <p:cNvGrpSpPr/>
        <p:nvPr/>
      </p:nvGrpSpPr>
      <p:grpSpPr>
        <a:xfrm>
          <a:off x="0" y="0"/>
          <a:ext cx="0" cy="0"/>
          <a:chOff x="0" y="0"/>
          <a:chExt cx="0" cy="0"/>
        </a:xfrm>
      </p:grpSpPr>
      <p:sp>
        <p:nvSpPr>
          <p:cNvPr id="770" name="Google Shape;770;p135"/>
          <p:cNvSpPr/>
          <p:nvPr/>
        </p:nvSpPr>
        <p:spPr>
          <a:xfrm>
            <a:off x="24450" y="-24450"/>
            <a:ext cx="9144000" cy="5143500"/>
          </a:xfrm>
          <a:prstGeom prst="rect">
            <a:avLst/>
          </a:prstGeom>
          <a:noFill/>
          <a:ln w="28575" cap="flat" cmpd="sng">
            <a:solidFill>
              <a:srgbClr val="40D7D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Medium"/>
              <a:ea typeface="Roboto Medium"/>
              <a:cs typeface="Roboto Medium"/>
              <a:sym typeface="Roboto Medium"/>
            </a:endParaRPr>
          </a:p>
        </p:txBody>
      </p:sp>
      <p:sp>
        <p:nvSpPr>
          <p:cNvPr id="771" name="Google Shape;771;p135"/>
          <p:cNvSpPr txBox="1">
            <a:spLocks noGrp="1"/>
          </p:cNvSpPr>
          <p:nvPr>
            <p:ph type="title"/>
          </p:nvPr>
        </p:nvSpPr>
        <p:spPr>
          <a:xfrm>
            <a:off x="0" y="0"/>
            <a:ext cx="9144000" cy="865200"/>
          </a:xfrm>
          <a:prstGeom prst="rect">
            <a:avLst/>
          </a:prstGeom>
          <a:solidFill>
            <a:srgbClr val="40D7D4"/>
          </a:solidFill>
        </p:spPr>
        <p:txBody>
          <a:bodyPr spcFirstLastPara="1" wrap="square" lIns="365750" tIns="91425" rIns="91425" bIns="91425" anchor="ctr" anchorCtr="0">
            <a:noAutofit/>
          </a:bodyPr>
          <a:lstStyle/>
          <a:p>
            <a:pPr marL="0" lvl="0" indent="0" algn="ctr" rtl="0">
              <a:lnSpc>
                <a:spcPct val="115000"/>
              </a:lnSpc>
              <a:spcBef>
                <a:spcPts val="1000"/>
              </a:spcBef>
              <a:spcAft>
                <a:spcPts val="1000"/>
              </a:spcAft>
              <a:buClr>
                <a:schemeClr val="dk1"/>
              </a:buClr>
              <a:buSzPts val="1100"/>
              <a:buFont typeface="Arial"/>
              <a:buNone/>
            </a:pPr>
            <a:r>
              <a:rPr lang="en" sz="2300">
                <a:latin typeface="Arial"/>
                <a:ea typeface="Arial"/>
                <a:cs typeface="Arial"/>
                <a:sym typeface="Arial"/>
              </a:rPr>
              <a:t>The McNeil Biomass Plant is Vermont's biggest CO2 emitter</a:t>
            </a:r>
            <a:endParaRPr sz="1200">
              <a:latin typeface="Arial"/>
              <a:ea typeface="Arial"/>
              <a:cs typeface="Arial"/>
              <a:sym typeface="Arial"/>
            </a:endParaRPr>
          </a:p>
        </p:txBody>
      </p:sp>
      <p:sp>
        <p:nvSpPr>
          <p:cNvPr id="772" name="Google Shape;772;p135"/>
          <p:cNvSpPr txBox="1"/>
          <p:nvPr/>
        </p:nvSpPr>
        <p:spPr>
          <a:xfrm>
            <a:off x="502800" y="2993750"/>
            <a:ext cx="7388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200">
              <a:solidFill>
                <a:schemeClr val="lt1"/>
              </a:solidFill>
              <a:latin typeface="Roboto Medium"/>
              <a:ea typeface="Roboto Medium"/>
              <a:cs typeface="Roboto Medium"/>
              <a:sym typeface="Roboto Medium"/>
            </a:endParaRPr>
          </a:p>
        </p:txBody>
      </p:sp>
      <p:graphicFrame>
        <p:nvGraphicFramePr>
          <p:cNvPr id="773" name="Google Shape;773;p135"/>
          <p:cNvGraphicFramePr/>
          <p:nvPr/>
        </p:nvGraphicFramePr>
        <p:xfrm>
          <a:off x="475488" y="739407"/>
          <a:ext cx="8004575" cy="4041625"/>
        </p:xfrm>
        <a:graphic>
          <a:graphicData uri="http://schemas.openxmlformats.org/drawingml/2006/table">
            <a:tbl>
              <a:tblPr firstRow="1" firstCol="1" bandRow="1">
                <a:noFill/>
                <a:tableStyleId>{F7CCDDC8-6F86-45F3-A8B4-AB13242EFFF5}</a:tableStyleId>
              </a:tblPr>
              <a:tblGrid>
                <a:gridCol w="4269625">
                  <a:extLst>
                    <a:ext uri="{9D8B030D-6E8A-4147-A177-3AD203B41FA5}">
                      <a16:colId xmlns:a16="http://schemas.microsoft.com/office/drawing/2014/main" val="20000"/>
                    </a:ext>
                  </a:extLst>
                </a:gridCol>
                <a:gridCol w="1254500">
                  <a:extLst>
                    <a:ext uri="{9D8B030D-6E8A-4147-A177-3AD203B41FA5}">
                      <a16:colId xmlns:a16="http://schemas.microsoft.com/office/drawing/2014/main" val="20001"/>
                    </a:ext>
                  </a:extLst>
                </a:gridCol>
                <a:gridCol w="610875">
                  <a:extLst>
                    <a:ext uri="{9D8B030D-6E8A-4147-A177-3AD203B41FA5}">
                      <a16:colId xmlns:a16="http://schemas.microsoft.com/office/drawing/2014/main" val="20002"/>
                    </a:ext>
                  </a:extLst>
                </a:gridCol>
                <a:gridCol w="1869575">
                  <a:extLst>
                    <a:ext uri="{9D8B030D-6E8A-4147-A177-3AD203B41FA5}">
                      <a16:colId xmlns:a16="http://schemas.microsoft.com/office/drawing/2014/main" val="20003"/>
                    </a:ext>
                  </a:extLst>
                </a:gridCol>
              </a:tblGrid>
              <a:tr h="775825">
                <a:tc>
                  <a:txBody>
                    <a:bodyPr/>
                    <a:lstStyle/>
                    <a:p>
                      <a:pPr marL="0" marR="0" lvl="0" indent="0" algn="l" rtl="0">
                        <a:lnSpc>
                          <a:spcPct val="107000"/>
                        </a:lnSpc>
                        <a:spcBef>
                          <a:spcPts val="0"/>
                        </a:spcBef>
                        <a:spcAft>
                          <a:spcPts val="0"/>
                        </a:spcAft>
                        <a:buNone/>
                      </a:pPr>
                      <a:r>
                        <a:rPr lang="en" sz="1100" u="none" strike="noStrike" cap="none"/>
                        <a:t>Electric generating Facility - Reporting year 2021</a:t>
                      </a:r>
                      <a:endParaRPr sz="1100" u="none" strike="noStrike" cap="none">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gridSpan="2">
                  <a:txBody>
                    <a:bodyPr/>
                    <a:lstStyle/>
                    <a:p>
                      <a:pPr marL="0" marR="0" lvl="0" indent="0" algn="l" rtl="0">
                        <a:lnSpc>
                          <a:spcPct val="107000"/>
                        </a:lnSpc>
                        <a:spcBef>
                          <a:spcPts val="0"/>
                        </a:spcBef>
                        <a:spcAft>
                          <a:spcPts val="0"/>
                        </a:spcAft>
                        <a:buNone/>
                      </a:pPr>
                      <a:r>
                        <a:rPr lang="en" sz="1100" u="none" strike="noStrike" cap="none"/>
                        <a:t>Plant primary fuel category</a:t>
                      </a:r>
                      <a:endParaRPr sz="1100" u="none" strike="noStrike" cap="none">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hMerge="1">
                  <a:txBody>
                    <a:bodyPr/>
                    <a:lstStyle/>
                    <a:p>
                      <a:endParaRPr lang="en-US"/>
                    </a:p>
                  </a:txBody>
                  <a:tcPr/>
                </a:tc>
                <a:tc>
                  <a:txBody>
                    <a:bodyPr/>
                    <a:lstStyle/>
                    <a:p>
                      <a:pPr marL="0" marR="0" lvl="0" indent="0" algn="r" rtl="0">
                        <a:lnSpc>
                          <a:spcPct val="107000"/>
                        </a:lnSpc>
                        <a:spcBef>
                          <a:spcPts val="0"/>
                        </a:spcBef>
                        <a:spcAft>
                          <a:spcPts val="0"/>
                        </a:spcAft>
                        <a:buNone/>
                      </a:pPr>
                      <a:r>
                        <a:rPr lang="en" sz="1100">
                          <a:solidFill>
                            <a:srgbClr val="F4B081"/>
                          </a:solidFill>
                        </a:rPr>
                        <a:t>Plant annual unadjusted CO2e equivalent emissions (tons) **, ***</a:t>
                      </a:r>
                      <a:endParaRPr sz="1100" u="none" strike="noStrike" cap="none">
                        <a:solidFill>
                          <a:srgbClr val="F4B081"/>
                        </a:solidFill>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195425">
                <a:tc>
                  <a:txBody>
                    <a:bodyPr/>
                    <a:lstStyle/>
                    <a:p>
                      <a:pPr marL="0" marR="0" lvl="0" indent="0" algn="l" rtl="0">
                        <a:lnSpc>
                          <a:spcPct val="100000"/>
                        </a:lnSpc>
                        <a:spcBef>
                          <a:spcPts val="0"/>
                        </a:spcBef>
                        <a:spcAft>
                          <a:spcPts val="0"/>
                        </a:spcAft>
                        <a:buNone/>
                      </a:pPr>
                      <a:r>
                        <a:rPr lang="en" sz="1100" b="1" u="none" strike="noStrike" cap="none"/>
                        <a:t>J C McNeil - Burlington Electric </a:t>
                      </a:r>
                      <a:endParaRPr sz="1100" b="1" u="none" strike="noStrike" cap="none">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r>
                        <a:rPr lang="en" sz="1100" u="none" strike="noStrike" cap="none"/>
                        <a:t>BIOMASS</a:t>
                      </a:r>
                      <a:endParaRPr sz="1100" b="0" u="none" strike="noStrike" cap="none">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hMerge="1">
                  <a:txBody>
                    <a:bodyPr/>
                    <a:lstStyle/>
                    <a:p>
                      <a:endParaRPr lang="en-US"/>
                    </a:p>
                  </a:txBody>
                  <a:tcPr/>
                </a:tc>
                <a:tc>
                  <a:txBody>
                    <a:bodyPr/>
                    <a:lstStyle/>
                    <a:p>
                      <a:pPr marL="476250" lvl="0" indent="0" algn="r" rtl="0">
                        <a:lnSpc>
                          <a:spcPct val="100000"/>
                        </a:lnSpc>
                        <a:spcBef>
                          <a:spcPts val="0"/>
                        </a:spcBef>
                        <a:spcAft>
                          <a:spcPts val="0"/>
                        </a:spcAft>
                        <a:buNone/>
                      </a:pPr>
                      <a:r>
                        <a:rPr lang="en" sz="1100"/>
                        <a:t>462,787</a:t>
                      </a:r>
                      <a:endParaRPr sz="1100"/>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62925">
                <a:tc>
                  <a:txBody>
                    <a:bodyPr/>
                    <a:lstStyle/>
                    <a:p>
                      <a:pPr marL="0" marR="0" lvl="0" indent="0" algn="l" rtl="0">
                        <a:lnSpc>
                          <a:spcPct val="100000"/>
                        </a:lnSpc>
                        <a:spcBef>
                          <a:spcPts val="0"/>
                        </a:spcBef>
                        <a:spcAft>
                          <a:spcPts val="0"/>
                        </a:spcAft>
                        <a:buNone/>
                      </a:pPr>
                      <a:r>
                        <a:rPr lang="en" sz="1100" b="0"/>
                        <a:t>Coventry Clean Energy Corp – Wash. Elec. Coop - (VT)</a:t>
                      </a:r>
                      <a:endParaRPr sz="1100" b="0" u="none" strike="noStrike" cap="none">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r>
                        <a:rPr lang="en" sz="1100"/>
                        <a:t>BIOMASS</a:t>
                      </a:r>
                      <a:endParaRPr sz="1100" b="0" u="none" strike="noStrike" cap="none">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hMerge="1">
                  <a:txBody>
                    <a:bodyPr/>
                    <a:lstStyle/>
                    <a:p>
                      <a:endParaRPr lang="en-US"/>
                    </a:p>
                  </a:txBody>
                  <a:tcPr/>
                </a:tc>
                <a:tc>
                  <a:txBody>
                    <a:bodyPr/>
                    <a:lstStyle/>
                    <a:p>
                      <a:pPr marL="476250" lvl="0" indent="0" algn="r" rtl="0">
                        <a:lnSpc>
                          <a:spcPct val="100000"/>
                        </a:lnSpc>
                        <a:spcBef>
                          <a:spcPts val="0"/>
                        </a:spcBef>
                        <a:spcAft>
                          <a:spcPts val="0"/>
                        </a:spcAft>
                        <a:buClr>
                          <a:schemeClr val="dk1"/>
                        </a:buClr>
                        <a:buSzPts val="1100"/>
                        <a:buFont typeface="Arial"/>
                        <a:buNone/>
                      </a:pPr>
                      <a:r>
                        <a:rPr lang="en" sz="1100"/>
                        <a:t>35,962</a:t>
                      </a:r>
                      <a:endParaRPr sz="1100"/>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62925">
                <a:tc>
                  <a:txBody>
                    <a:bodyPr/>
                    <a:lstStyle/>
                    <a:p>
                      <a:pPr marL="0" marR="0" lvl="0" indent="0" algn="l" rtl="0">
                        <a:lnSpc>
                          <a:spcPct val="100000"/>
                        </a:lnSpc>
                        <a:spcBef>
                          <a:spcPts val="0"/>
                        </a:spcBef>
                        <a:spcAft>
                          <a:spcPts val="0"/>
                        </a:spcAft>
                        <a:buNone/>
                      </a:pPr>
                      <a:r>
                        <a:rPr lang="en" sz="1100" b="0" u="none" strike="noStrike" cap="none"/>
                        <a:t>Middlebury College – Middlebury Biomass</a:t>
                      </a:r>
                      <a:endParaRPr sz="1100" b="0" u="none" strike="noStrike" cap="none">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r>
                        <a:rPr lang="en" sz="1100" u="none" strike="noStrike" cap="none"/>
                        <a:t>BIOMASS</a:t>
                      </a:r>
                      <a:endParaRPr sz="1100" b="0" u="none" strike="noStrike" cap="none">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hMerge="1">
                  <a:txBody>
                    <a:bodyPr/>
                    <a:lstStyle/>
                    <a:p>
                      <a:endParaRPr lang="en-US"/>
                    </a:p>
                  </a:txBody>
                  <a:tcPr/>
                </a:tc>
                <a:tc>
                  <a:txBody>
                    <a:bodyPr/>
                    <a:lstStyle/>
                    <a:p>
                      <a:pPr marL="476250" marR="0" lvl="0" indent="0" algn="r" rtl="0">
                        <a:lnSpc>
                          <a:spcPct val="100000"/>
                        </a:lnSpc>
                        <a:spcBef>
                          <a:spcPts val="0"/>
                        </a:spcBef>
                        <a:spcAft>
                          <a:spcPts val="0"/>
                        </a:spcAft>
                        <a:buClr>
                          <a:schemeClr val="dk1"/>
                        </a:buClr>
                        <a:buSzPts val="1100"/>
                        <a:buFont typeface="Arial"/>
                        <a:buNone/>
                      </a:pPr>
                      <a:r>
                        <a:rPr lang="en" sz="1100"/>
                        <a:t>24,671</a:t>
                      </a:r>
                      <a:endParaRPr sz="1100"/>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62925">
                <a:tc>
                  <a:txBody>
                    <a:bodyPr/>
                    <a:lstStyle/>
                    <a:p>
                      <a:pPr marL="0" marR="0" lvl="0" indent="0" algn="l" rtl="0">
                        <a:lnSpc>
                          <a:spcPct val="100000"/>
                        </a:lnSpc>
                        <a:spcBef>
                          <a:spcPts val="0"/>
                        </a:spcBef>
                        <a:spcAft>
                          <a:spcPts val="0"/>
                        </a:spcAft>
                        <a:buNone/>
                      </a:pPr>
                      <a:r>
                        <a:rPr lang="en" sz="1100" b="0"/>
                        <a:t>Moretown - EPP Renewable Energy</a:t>
                      </a:r>
                      <a:endParaRPr sz="1100" b="0" u="none" strike="noStrike" cap="none">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r>
                        <a:rPr lang="en" sz="1100"/>
                        <a:t>BIOMASS</a:t>
                      </a:r>
                      <a:endParaRPr sz="1100" b="0" u="none" strike="noStrike" cap="none">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hMerge="1">
                  <a:txBody>
                    <a:bodyPr/>
                    <a:lstStyle/>
                    <a:p>
                      <a:endParaRPr lang="en-US"/>
                    </a:p>
                  </a:txBody>
                  <a:tcPr/>
                </a:tc>
                <a:tc>
                  <a:txBody>
                    <a:bodyPr/>
                    <a:lstStyle/>
                    <a:p>
                      <a:pPr marL="476250" lvl="0" indent="0" algn="r" rtl="0">
                        <a:lnSpc>
                          <a:spcPct val="100000"/>
                        </a:lnSpc>
                        <a:spcBef>
                          <a:spcPts val="0"/>
                        </a:spcBef>
                        <a:spcAft>
                          <a:spcPts val="0"/>
                        </a:spcAft>
                        <a:buClr>
                          <a:schemeClr val="dk1"/>
                        </a:buClr>
                        <a:buFont typeface="Arial"/>
                        <a:buNone/>
                      </a:pPr>
                      <a:r>
                        <a:rPr lang="en" sz="1100"/>
                        <a:t>4,989</a:t>
                      </a:r>
                      <a:endParaRPr sz="1100"/>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62925">
                <a:tc>
                  <a:txBody>
                    <a:bodyPr/>
                    <a:lstStyle/>
                    <a:p>
                      <a:pPr marL="0" marR="0" lvl="0" indent="0" algn="l" rtl="0">
                        <a:lnSpc>
                          <a:spcPct val="100000"/>
                        </a:lnSpc>
                        <a:spcBef>
                          <a:spcPts val="0"/>
                        </a:spcBef>
                        <a:spcAft>
                          <a:spcPts val="0"/>
                        </a:spcAft>
                        <a:buNone/>
                      </a:pPr>
                      <a:r>
                        <a:rPr lang="en" sz="1100" b="0" u="none" strike="noStrike" cap="none"/>
                        <a:t>Berlin 5 - GMP</a:t>
                      </a:r>
                      <a:endParaRPr sz="1100" b="0" u="none" strike="noStrike" cap="none">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r>
                        <a:rPr lang="en" sz="1100" u="none" strike="noStrike" cap="none"/>
                        <a:t>OIL</a:t>
                      </a:r>
                      <a:endParaRPr sz="1100" b="0" u="none" strike="noStrike" cap="none">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hMerge="1">
                  <a:txBody>
                    <a:bodyPr/>
                    <a:lstStyle/>
                    <a:p>
                      <a:endParaRPr lang="en-US"/>
                    </a:p>
                  </a:txBody>
                  <a:tcPr/>
                </a:tc>
                <a:tc>
                  <a:txBody>
                    <a:bodyPr/>
                    <a:lstStyle/>
                    <a:p>
                      <a:pPr marL="476250" lvl="0" indent="0" algn="r" rtl="0">
                        <a:lnSpc>
                          <a:spcPct val="100000"/>
                        </a:lnSpc>
                        <a:spcBef>
                          <a:spcPts val="0"/>
                        </a:spcBef>
                        <a:spcAft>
                          <a:spcPts val="0"/>
                        </a:spcAft>
                        <a:buClr>
                          <a:schemeClr val="dk1"/>
                        </a:buClr>
                        <a:buSzPts val="1100"/>
                        <a:buFont typeface="Arial"/>
                        <a:buNone/>
                      </a:pPr>
                      <a:r>
                        <a:rPr lang="en" sz="1100"/>
                        <a:t>2,410</a:t>
                      </a:r>
                      <a:endParaRPr sz="1100"/>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195425">
                <a:tc>
                  <a:txBody>
                    <a:bodyPr/>
                    <a:lstStyle/>
                    <a:p>
                      <a:pPr marL="0" marR="0" lvl="0" indent="0" algn="l" rtl="0">
                        <a:lnSpc>
                          <a:spcPct val="100000"/>
                        </a:lnSpc>
                        <a:spcBef>
                          <a:spcPts val="0"/>
                        </a:spcBef>
                        <a:spcAft>
                          <a:spcPts val="0"/>
                        </a:spcAft>
                        <a:buNone/>
                      </a:pPr>
                      <a:r>
                        <a:rPr lang="en" sz="1100" b="0" u="none" strike="noStrike" cap="none"/>
                        <a:t>Penny Lane Gas Turbine - Burlington Electric</a:t>
                      </a:r>
                      <a:endParaRPr sz="1100" b="0" u="none" strike="noStrike" cap="none">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r>
                        <a:rPr lang="en" sz="1100" u="none" strike="noStrike" cap="none"/>
                        <a:t>OIL</a:t>
                      </a:r>
                      <a:endParaRPr sz="1100" b="0" u="none" strike="noStrike" cap="none">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hMerge="1">
                  <a:txBody>
                    <a:bodyPr/>
                    <a:lstStyle/>
                    <a:p>
                      <a:endParaRPr lang="en-US"/>
                    </a:p>
                  </a:txBody>
                  <a:tcPr/>
                </a:tc>
                <a:tc>
                  <a:txBody>
                    <a:bodyPr/>
                    <a:lstStyle/>
                    <a:p>
                      <a:pPr marL="476250" lvl="0" indent="0" algn="r" rtl="0">
                        <a:lnSpc>
                          <a:spcPct val="100000"/>
                        </a:lnSpc>
                        <a:spcBef>
                          <a:spcPts val="0"/>
                        </a:spcBef>
                        <a:spcAft>
                          <a:spcPts val="0"/>
                        </a:spcAft>
                        <a:buNone/>
                      </a:pPr>
                      <a:r>
                        <a:rPr lang="en" sz="1100"/>
                        <a:t>659</a:t>
                      </a:r>
                      <a:endParaRPr sz="1100"/>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195425">
                <a:tc>
                  <a:txBody>
                    <a:bodyPr/>
                    <a:lstStyle/>
                    <a:p>
                      <a:pPr marL="0" marR="0" lvl="0" indent="0" algn="l" rtl="0">
                        <a:lnSpc>
                          <a:spcPct val="100000"/>
                        </a:lnSpc>
                        <a:spcBef>
                          <a:spcPts val="0"/>
                        </a:spcBef>
                        <a:spcAft>
                          <a:spcPts val="0"/>
                        </a:spcAft>
                        <a:buNone/>
                      </a:pPr>
                      <a:r>
                        <a:rPr lang="en" sz="1100" b="0" u="none" strike="noStrike" cap="none"/>
                        <a:t>Ascutney - GMP</a:t>
                      </a:r>
                      <a:endParaRPr sz="1100" b="0" u="none" strike="noStrike" cap="none">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r>
                        <a:rPr lang="en" sz="1100" u="none" strike="noStrike" cap="none"/>
                        <a:t>OIL</a:t>
                      </a:r>
                      <a:endParaRPr sz="1100" b="0" u="none" strike="noStrike" cap="none">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hMerge="1">
                  <a:txBody>
                    <a:bodyPr/>
                    <a:lstStyle/>
                    <a:p>
                      <a:endParaRPr lang="en-US"/>
                    </a:p>
                  </a:txBody>
                  <a:tcPr/>
                </a:tc>
                <a:tc>
                  <a:txBody>
                    <a:bodyPr/>
                    <a:lstStyle/>
                    <a:p>
                      <a:pPr marL="476250" lvl="0" indent="0" algn="r" rtl="0">
                        <a:lnSpc>
                          <a:spcPct val="100000"/>
                        </a:lnSpc>
                        <a:spcBef>
                          <a:spcPts val="0"/>
                        </a:spcBef>
                        <a:spcAft>
                          <a:spcPts val="0"/>
                        </a:spcAft>
                        <a:buNone/>
                      </a:pPr>
                      <a:r>
                        <a:rPr lang="en" sz="1100"/>
                        <a:t>638</a:t>
                      </a:r>
                      <a:endParaRPr sz="1100"/>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195425">
                <a:tc>
                  <a:txBody>
                    <a:bodyPr/>
                    <a:lstStyle/>
                    <a:p>
                      <a:pPr marL="0" marR="0" lvl="0" indent="0" algn="l" rtl="0">
                        <a:lnSpc>
                          <a:spcPct val="100000"/>
                        </a:lnSpc>
                        <a:spcBef>
                          <a:spcPts val="0"/>
                        </a:spcBef>
                        <a:spcAft>
                          <a:spcPts val="0"/>
                        </a:spcAft>
                        <a:buNone/>
                      </a:pPr>
                      <a:r>
                        <a:rPr lang="en" sz="1100" b="0" u="none" strike="noStrike" cap="none"/>
                        <a:t>VPPSA Project 10 - VT Public Power Supply</a:t>
                      </a:r>
                      <a:endParaRPr sz="1100" b="0" u="none" strike="noStrike" cap="none">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r>
                        <a:rPr lang="en" sz="1100" u="none" strike="noStrike" cap="none"/>
                        <a:t>OIL</a:t>
                      </a:r>
                      <a:endParaRPr sz="1100" b="0" u="none" strike="noStrike" cap="none">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hMerge="1">
                  <a:txBody>
                    <a:bodyPr/>
                    <a:lstStyle/>
                    <a:p>
                      <a:endParaRPr lang="en-US"/>
                    </a:p>
                  </a:txBody>
                  <a:tcPr/>
                </a:tc>
                <a:tc>
                  <a:txBody>
                    <a:bodyPr/>
                    <a:lstStyle/>
                    <a:p>
                      <a:pPr marL="476250" lvl="0" indent="0" algn="r" rtl="0">
                        <a:lnSpc>
                          <a:spcPct val="100000"/>
                        </a:lnSpc>
                        <a:spcBef>
                          <a:spcPts val="0"/>
                        </a:spcBef>
                        <a:spcAft>
                          <a:spcPts val="0"/>
                        </a:spcAft>
                        <a:buNone/>
                      </a:pPr>
                      <a:r>
                        <a:rPr lang="en" sz="1100"/>
                        <a:t>594</a:t>
                      </a:r>
                      <a:endParaRPr sz="1100"/>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r h="195425">
                <a:tc>
                  <a:txBody>
                    <a:bodyPr/>
                    <a:lstStyle/>
                    <a:p>
                      <a:pPr marL="0" marR="0" lvl="0" indent="0" algn="l" rtl="0">
                        <a:lnSpc>
                          <a:spcPct val="100000"/>
                        </a:lnSpc>
                        <a:spcBef>
                          <a:spcPts val="0"/>
                        </a:spcBef>
                        <a:spcAft>
                          <a:spcPts val="0"/>
                        </a:spcAft>
                        <a:buNone/>
                      </a:pPr>
                      <a:r>
                        <a:rPr lang="en" sz="1100" b="0" u="none" strike="noStrike" cap="none"/>
                        <a:t>Rutland - GMP</a:t>
                      </a:r>
                      <a:endParaRPr sz="1100" b="0" u="none" strike="noStrike" cap="none">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r>
                        <a:rPr lang="en" sz="1100" u="none" strike="noStrike" cap="none"/>
                        <a:t>OIL</a:t>
                      </a:r>
                      <a:endParaRPr sz="1100" b="0" u="none" strike="noStrike" cap="none">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hMerge="1">
                  <a:txBody>
                    <a:bodyPr/>
                    <a:lstStyle/>
                    <a:p>
                      <a:endParaRPr lang="en-US"/>
                    </a:p>
                  </a:txBody>
                  <a:tcPr/>
                </a:tc>
                <a:tc>
                  <a:txBody>
                    <a:bodyPr/>
                    <a:lstStyle/>
                    <a:p>
                      <a:pPr marL="476250" lvl="0" indent="0" algn="r" rtl="0">
                        <a:lnSpc>
                          <a:spcPct val="100000"/>
                        </a:lnSpc>
                        <a:spcBef>
                          <a:spcPts val="0"/>
                        </a:spcBef>
                        <a:spcAft>
                          <a:spcPts val="0"/>
                        </a:spcAft>
                        <a:buClr>
                          <a:schemeClr val="dk1"/>
                        </a:buClr>
                        <a:buFont typeface="Arial"/>
                        <a:buNone/>
                      </a:pPr>
                      <a:r>
                        <a:rPr lang="en" sz="1100"/>
                        <a:t>439</a:t>
                      </a:r>
                      <a:endParaRPr sz="1100"/>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9"/>
                  </a:ext>
                </a:extLst>
              </a:tr>
              <a:tr h="195425">
                <a:tc>
                  <a:txBody>
                    <a:bodyPr/>
                    <a:lstStyle/>
                    <a:p>
                      <a:pPr marL="0" marR="0" lvl="0" indent="0" algn="l" rtl="0">
                        <a:lnSpc>
                          <a:spcPct val="100000"/>
                        </a:lnSpc>
                        <a:spcBef>
                          <a:spcPts val="0"/>
                        </a:spcBef>
                        <a:spcAft>
                          <a:spcPts val="0"/>
                        </a:spcAft>
                        <a:buNone/>
                      </a:pPr>
                      <a:r>
                        <a:rPr lang="en" sz="1100" b="0" u="none" strike="noStrike" cap="none"/>
                        <a:t>Colchester 16 - GMP</a:t>
                      </a:r>
                      <a:endParaRPr sz="1100" b="0" u="none" strike="noStrike" cap="none">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r>
                        <a:rPr lang="en" sz="1100" u="none" strike="noStrike" cap="none"/>
                        <a:t>OIL</a:t>
                      </a:r>
                      <a:endParaRPr sz="1100" b="0" u="none" strike="noStrike" cap="none">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hMerge="1">
                  <a:txBody>
                    <a:bodyPr/>
                    <a:lstStyle/>
                    <a:p>
                      <a:endParaRPr lang="en-US"/>
                    </a:p>
                  </a:txBody>
                  <a:tcPr/>
                </a:tc>
                <a:tc>
                  <a:txBody>
                    <a:bodyPr/>
                    <a:lstStyle/>
                    <a:p>
                      <a:pPr marL="476250" lvl="0" indent="0" algn="r" rtl="0">
                        <a:lnSpc>
                          <a:spcPct val="100000"/>
                        </a:lnSpc>
                        <a:spcBef>
                          <a:spcPts val="0"/>
                        </a:spcBef>
                        <a:spcAft>
                          <a:spcPts val="0"/>
                        </a:spcAft>
                        <a:buNone/>
                      </a:pPr>
                      <a:r>
                        <a:rPr lang="en" sz="1100"/>
                        <a:t>382</a:t>
                      </a:r>
                      <a:endParaRPr sz="1100"/>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10"/>
                  </a:ext>
                </a:extLst>
              </a:tr>
              <a:tr h="134775">
                <a:tc rowSpan="4" gridSpan="4">
                  <a:txBody>
                    <a:bodyPr/>
                    <a:lstStyle/>
                    <a:p>
                      <a:pPr marL="0" lvl="0" indent="0" algn="l" rtl="0">
                        <a:lnSpc>
                          <a:spcPct val="107000"/>
                        </a:lnSpc>
                        <a:spcBef>
                          <a:spcPts val="0"/>
                        </a:spcBef>
                        <a:spcAft>
                          <a:spcPts val="0"/>
                        </a:spcAft>
                        <a:buNone/>
                      </a:pPr>
                      <a:r>
                        <a:rPr lang="en" sz="800" b="1">
                          <a:solidFill>
                            <a:srgbClr val="FFFF00"/>
                          </a:solidFill>
                          <a:latin typeface="Calibri"/>
                          <a:ea typeface="Calibri"/>
                          <a:cs typeface="Calibri"/>
                          <a:sym typeface="Calibri"/>
                        </a:rPr>
                        <a:t>Source: https://www.epa.gov/power-sector/power-sector-emissions-data</a:t>
                      </a:r>
                      <a:endParaRPr sz="800" b="1">
                        <a:solidFill>
                          <a:srgbClr val="FFFF00"/>
                        </a:solidFill>
                        <a:latin typeface="Calibri"/>
                        <a:ea typeface="Calibri"/>
                        <a:cs typeface="Calibri"/>
                        <a:sym typeface="Calibri"/>
                      </a:endParaRPr>
                    </a:p>
                    <a:p>
                      <a:pPr marL="0" lvl="0" indent="0" algn="l" rtl="0">
                        <a:lnSpc>
                          <a:spcPct val="107000"/>
                        </a:lnSpc>
                        <a:spcBef>
                          <a:spcPts val="0"/>
                        </a:spcBef>
                        <a:spcAft>
                          <a:spcPts val="0"/>
                        </a:spcAft>
                        <a:buNone/>
                      </a:pPr>
                      <a:r>
                        <a:rPr lang="en" sz="800" b="1">
                          <a:solidFill>
                            <a:srgbClr val="FFFF00"/>
                          </a:solidFill>
                          <a:latin typeface="Calibri"/>
                          <a:ea typeface="Calibri"/>
                          <a:cs typeface="Calibri"/>
                          <a:sym typeface="Calibri"/>
                        </a:rPr>
                        <a:t>* Converted to same units</a:t>
                      </a:r>
                      <a:endParaRPr sz="800" b="1">
                        <a:solidFill>
                          <a:srgbClr val="FFFF00"/>
                        </a:solidFill>
                        <a:latin typeface="Calibri"/>
                        <a:ea typeface="Calibri"/>
                        <a:cs typeface="Calibri"/>
                        <a:sym typeface="Calibri"/>
                      </a:endParaRPr>
                    </a:p>
                    <a:p>
                      <a:pPr marL="0" lvl="0" indent="0" algn="l" rtl="0">
                        <a:lnSpc>
                          <a:spcPct val="107000"/>
                        </a:lnSpc>
                        <a:spcBef>
                          <a:spcPts val="0"/>
                        </a:spcBef>
                        <a:spcAft>
                          <a:spcPts val="0"/>
                        </a:spcAft>
                        <a:buNone/>
                      </a:pPr>
                      <a:r>
                        <a:rPr lang="en" sz="800" b="1">
                          <a:solidFill>
                            <a:srgbClr val="FFFF00"/>
                          </a:solidFill>
                          <a:latin typeface="Calibri"/>
                          <a:ea typeface="Calibri"/>
                          <a:cs typeface="Calibri"/>
                          <a:sym typeface="Calibri"/>
                        </a:rPr>
                        <a:t>** Includes CO2, CH4 x 25, N2O x 298 ; follows the protocol and conversions from IPCC  AR4 </a:t>
                      </a:r>
                      <a:endParaRPr sz="800" b="1">
                        <a:solidFill>
                          <a:srgbClr val="FFFF00"/>
                        </a:solidFill>
                        <a:latin typeface="Calibri"/>
                        <a:ea typeface="Calibri"/>
                        <a:cs typeface="Calibri"/>
                        <a:sym typeface="Calibri"/>
                      </a:endParaRPr>
                    </a:p>
                    <a:p>
                      <a:pPr marL="0" lvl="0" indent="0" algn="l" rtl="0">
                        <a:lnSpc>
                          <a:spcPct val="107000"/>
                        </a:lnSpc>
                        <a:spcBef>
                          <a:spcPts val="0"/>
                        </a:spcBef>
                        <a:spcAft>
                          <a:spcPts val="0"/>
                        </a:spcAft>
                        <a:buNone/>
                      </a:pPr>
                      <a:r>
                        <a:rPr lang="en" sz="800" b="1">
                          <a:solidFill>
                            <a:srgbClr val="FFFF00"/>
                          </a:solidFill>
                          <a:latin typeface="Calibri"/>
                          <a:ea typeface="Calibri"/>
                          <a:cs typeface="Calibri"/>
                          <a:sym typeface="Calibri"/>
                        </a:rPr>
                        <a:t>*** CO2 and CH4 grossly underestimated compared to full life cycle emissions</a:t>
                      </a:r>
                      <a:endParaRPr sz="800" b="1">
                        <a:solidFill>
                          <a:srgbClr val="FFFF00"/>
                        </a:solidFill>
                        <a:latin typeface="Calibri"/>
                        <a:ea typeface="Calibri"/>
                        <a:cs typeface="Calibri"/>
                        <a:sym typeface="Calibri"/>
                      </a:endParaRPr>
                    </a:p>
                  </a:txBody>
                  <a:tcPr marL="51425" marR="51425" marT="0" marB="0">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1"/>
                    </a:solidFill>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extLst>
                  <a:ext uri="{0D108BD9-81ED-4DB2-BD59-A6C34878D82A}">
                    <a16:rowId xmlns:a16="http://schemas.microsoft.com/office/drawing/2014/main" val="10011"/>
                  </a:ext>
                </a:extLst>
              </a:tr>
              <a:tr h="119450">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2"/>
                  </a:ext>
                </a:extLst>
              </a:tr>
              <a:tr h="221200">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3"/>
                  </a:ext>
                </a:extLst>
              </a:tr>
              <a:tr h="166125">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14"/>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7"/>
        <p:cNvGrpSpPr/>
        <p:nvPr/>
      </p:nvGrpSpPr>
      <p:grpSpPr>
        <a:xfrm>
          <a:off x="0" y="0"/>
          <a:ext cx="0" cy="0"/>
          <a:chOff x="0" y="0"/>
          <a:chExt cx="0" cy="0"/>
        </a:xfrm>
      </p:grpSpPr>
      <p:sp>
        <p:nvSpPr>
          <p:cNvPr id="778" name="Google Shape;778;p136"/>
          <p:cNvSpPr/>
          <p:nvPr/>
        </p:nvSpPr>
        <p:spPr>
          <a:xfrm>
            <a:off x="24450" y="-24450"/>
            <a:ext cx="9144000" cy="5143500"/>
          </a:xfrm>
          <a:prstGeom prst="rect">
            <a:avLst/>
          </a:prstGeom>
          <a:noFill/>
          <a:ln w="28575" cap="flat" cmpd="sng">
            <a:solidFill>
              <a:srgbClr val="40D7D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Medium"/>
              <a:ea typeface="Roboto Medium"/>
              <a:cs typeface="Roboto Medium"/>
              <a:sym typeface="Roboto Medium"/>
            </a:endParaRPr>
          </a:p>
        </p:txBody>
      </p:sp>
      <p:sp>
        <p:nvSpPr>
          <p:cNvPr id="779" name="Google Shape;779;p136"/>
          <p:cNvSpPr txBox="1">
            <a:spLocks noGrp="1"/>
          </p:cNvSpPr>
          <p:nvPr>
            <p:ph type="title"/>
          </p:nvPr>
        </p:nvSpPr>
        <p:spPr>
          <a:xfrm>
            <a:off x="0" y="0"/>
            <a:ext cx="9144000" cy="865200"/>
          </a:xfrm>
          <a:prstGeom prst="rect">
            <a:avLst/>
          </a:prstGeom>
          <a:solidFill>
            <a:srgbClr val="40D7D4"/>
          </a:solidFill>
        </p:spPr>
        <p:txBody>
          <a:bodyPr spcFirstLastPara="1" wrap="square" lIns="365750" tIns="91425" rIns="91425" bIns="91425" anchor="ctr" anchorCtr="0">
            <a:noAutofit/>
          </a:bodyPr>
          <a:lstStyle/>
          <a:p>
            <a:pPr marL="0" lvl="0" indent="0" algn="l" rtl="0">
              <a:lnSpc>
                <a:spcPct val="115000"/>
              </a:lnSpc>
              <a:spcBef>
                <a:spcPts val="1000"/>
              </a:spcBef>
              <a:spcAft>
                <a:spcPts val="1000"/>
              </a:spcAft>
              <a:buNone/>
            </a:pPr>
            <a:r>
              <a:rPr lang="en" sz="2200">
                <a:latin typeface="Arial"/>
                <a:ea typeface="Arial"/>
                <a:cs typeface="Arial"/>
                <a:sym typeface="Arial"/>
              </a:rPr>
              <a:t>McNeil District Heating Makes More Pollution Per Unit of Energy  </a:t>
            </a:r>
            <a:endParaRPr sz="2200">
              <a:latin typeface="Arial"/>
              <a:ea typeface="Arial"/>
              <a:cs typeface="Arial"/>
              <a:sym typeface="Arial"/>
            </a:endParaRPr>
          </a:p>
        </p:txBody>
      </p:sp>
      <p:sp>
        <p:nvSpPr>
          <p:cNvPr id="780" name="Google Shape;780;p136"/>
          <p:cNvSpPr txBox="1"/>
          <p:nvPr/>
        </p:nvSpPr>
        <p:spPr>
          <a:xfrm>
            <a:off x="502800" y="2993750"/>
            <a:ext cx="7388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200">
              <a:solidFill>
                <a:schemeClr val="lt1"/>
              </a:solidFill>
              <a:latin typeface="Roboto Medium"/>
              <a:ea typeface="Roboto Medium"/>
              <a:cs typeface="Roboto Medium"/>
              <a:sym typeface="Roboto Medium"/>
            </a:endParaRPr>
          </a:p>
        </p:txBody>
      </p:sp>
      <p:pic>
        <p:nvPicPr>
          <p:cNvPr id="781" name="Google Shape;781;p136"/>
          <p:cNvPicPr preferRelativeResize="0"/>
          <p:nvPr/>
        </p:nvPicPr>
        <p:blipFill rotWithShape="1">
          <a:blip r:embed="rId3">
            <a:alphaModFix/>
          </a:blip>
          <a:srcRect t="9154" b="27"/>
          <a:stretch/>
        </p:blipFill>
        <p:spPr>
          <a:xfrm>
            <a:off x="3439025" y="992638"/>
            <a:ext cx="5704974" cy="4152124"/>
          </a:xfrm>
          <a:prstGeom prst="rect">
            <a:avLst/>
          </a:prstGeom>
          <a:noFill/>
          <a:ln>
            <a:noFill/>
          </a:ln>
        </p:spPr>
      </p:pic>
      <p:sp>
        <p:nvSpPr>
          <p:cNvPr id="782" name="Google Shape;782;p136"/>
          <p:cNvSpPr txBox="1"/>
          <p:nvPr/>
        </p:nvSpPr>
        <p:spPr>
          <a:xfrm>
            <a:off x="297575" y="1071275"/>
            <a:ext cx="3193800" cy="389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The McNeil expansion will change the combustion equipment so that there are increases in:</a:t>
            </a:r>
            <a:endParaRPr sz="1800">
              <a:solidFill>
                <a:schemeClr val="dk1"/>
              </a:solidFill>
            </a:endParaRPr>
          </a:p>
          <a:p>
            <a:pPr marL="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 sz="1800" b="1">
                <a:solidFill>
                  <a:schemeClr val="dk1"/>
                </a:solidFill>
              </a:rPr>
              <a:t>Greenhouse Gases</a:t>
            </a:r>
            <a:r>
              <a:rPr lang="en" sz="1800">
                <a:solidFill>
                  <a:schemeClr val="dk1"/>
                </a:solidFill>
              </a:rPr>
              <a:t> </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Particulates</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Ammonia</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Drivers of acid rain</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 sz="1800">
                <a:solidFill>
                  <a:schemeClr val="dk1"/>
                </a:solidFill>
              </a:rPr>
              <a:t>per unit of energy produced.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 sz="1200">
                <a:solidFill>
                  <a:schemeClr val="dk1"/>
                </a:solidFill>
              </a:rPr>
              <a:t>Y</a:t>
            </a:r>
            <a:r>
              <a:rPr lang="en" sz="1300">
                <a:solidFill>
                  <a:schemeClr val="dk1"/>
                </a:solidFill>
              </a:rPr>
              <a:t>a</a:t>
            </a:r>
            <a:r>
              <a:rPr lang="en" sz="1200">
                <a:solidFill>
                  <a:schemeClr val="dk1"/>
                </a:solidFill>
              </a:rPr>
              <a:t>nke Energy Report 2018 - Shultz and Roskins</a:t>
            </a:r>
            <a:endParaRPr sz="1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09"/>
          <p:cNvSpPr txBox="1">
            <a:spLocks noGrp="1"/>
          </p:cNvSpPr>
          <p:nvPr>
            <p:ph type="title"/>
          </p:nvPr>
        </p:nvSpPr>
        <p:spPr>
          <a:xfrm>
            <a:off x="0" y="0"/>
            <a:ext cx="9144000" cy="865200"/>
          </a:xfrm>
          <a:prstGeom prst="rect">
            <a:avLst/>
          </a:prstGeom>
        </p:spPr>
        <p:txBody>
          <a:bodyPr spcFirstLastPara="1" wrap="square" lIns="365750" tIns="91425" rIns="91425" bIns="91425" anchor="ctr" anchorCtr="0">
            <a:noAutofit/>
          </a:bodyPr>
          <a:lstStyle/>
          <a:p>
            <a:pPr marL="0" lvl="0" indent="0" algn="l" rtl="0">
              <a:spcBef>
                <a:spcPts val="0"/>
              </a:spcBef>
              <a:spcAft>
                <a:spcPts val="0"/>
              </a:spcAft>
              <a:buNone/>
            </a:pPr>
            <a:r>
              <a:rPr lang="en" sz="3300"/>
              <a:t>350VT’s Mission</a:t>
            </a:r>
            <a:endParaRPr sz="3300"/>
          </a:p>
        </p:txBody>
      </p:sp>
      <p:sp>
        <p:nvSpPr>
          <p:cNvPr id="531" name="Google Shape;531;p109"/>
          <p:cNvSpPr txBox="1">
            <a:spLocks noGrp="1"/>
          </p:cNvSpPr>
          <p:nvPr>
            <p:ph type="body" idx="1"/>
          </p:nvPr>
        </p:nvSpPr>
        <p:spPr>
          <a:xfrm>
            <a:off x="348450" y="1076275"/>
            <a:ext cx="5704500" cy="379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900" b="1">
                <a:solidFill>
                  <a:srgbClr val="17292E"/>
                </a:solidFill>
                <a:highlight>
                  <a:srgbClr val="FFFFFF"/>
                </a:highlight>
                <a:latin typeface="Arial"/>
                <a:ea typeface="Arial"/>
                <a:cs typeface="Arial"/>
                <a:sym typeface="Arial"/>
              </a:rPr>
              <a:t>350VT is building a people-powered and people-led climate justice movement in Vermont for a just, thriving world.</a:t>
            </a:r>
            <a:r>
              <a:rPr lang="en" sz="1900">
                <a:solidFill>
                  <a:srgbClr val="17292E"/>
                </a:solidFill>
                <a:highlight>
                  <a:srgbClr val="FFFFFF"/>
                </a:highlight>
                <a:latin typeface="Arial"/>
                <a:ea typeface="Arial"/>
                <a:cs typeface="Arial"/>
                <a:sym typeface="Arial"/>
              </a:rPr>
              <a:t> </a:t>
            </a:r>
            <a:endParaRPr sz="1900">
              <a:solidFill>
                <a:srgbClr val="17292E"/>
              </a:solidFill>
              <a:highlight>
                <a:srgbClr val="FFFFFF"/>
              </a:highlight>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 sz="1900">
                <a:solidFill>
                  <a:srgbClr val="17292E"/>
                </a:solidFill>
                <a:highlight>
                  <a:srgbClr val="FFFFFF"/>
                </a:highlight>
                <a:latin typeface="Arial"/>
                <a:ea typeface="Arial"/>
                <a:cs typeface="Arial"/>
                <a:sym typeface="Arial"/>
              </a:rPr>
              <a:t>We are guided by the voices, experiences, and solutions of those most impacted by the global climate crisis. We strive to work at the intersections of the climate crisis and social justice to address the climate crisis equitably and effectively.</a:t>
            </a:r>
            <a:endParaRPr sz="1900">
              <a:solidFill>
                <a:srgbClr val="17292E"/>
              </a:solidFill>
              <a:highlight>
                <a:srgbClr val="FFFFFF"/>
              </a:highlight>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 sz="1900">
                <a:solidFill>
                  <a:srgbClr val="17292E"/>
                </a:solidFill>
                <a:highlight>
                  <a:srgbClr val="FFFFFF"/>
                </a:highlight>
                <a:latin typeface="Arial"/>
                <a:ea typeface="Arial"/>
                <a:cs typeface="Arial"/>
                <a:sym typeface="Arial"/>
              </a:rPr>
              <a:t>We are building collective power for climate justice.</a:t>
            </a:r>
            <a:endParaRPr sz="1900">
              <a:solidFill>
                <a:srgbClr val="17292E"/>
              </a:solidFill>
              <a:highlight>
                <a:srgbClr val="FFFFFF"/>
              </a:highlight>
              <a:latin typeface="Arial"/>
              <a:ea typeface="Arial"/>
              <a:cs typeface="Arial"/>
              <a:sym typeface="Arial"/>
            </a:endParaRPr>
          </a:p>
          <a:p>
            <a:pPr marL="457200" lvl="0" indent="0" algn="l" rtl="0">
              <a:spcBef>
                <a:spcPts val="0"/>
              </a:spcBef>
              <a:spcAft>
                <a:spcPts val="0"/>
              </a:spcAft>
              <a:buNone/>
            </a:pPr>
            <a:endParaRPr sz="1500">
              <a:latin typeface="Arial"/>
              <a:ea typeface="Arial"/>
              <a:cs typeface="Arial"/>
              <a:sym typeface="Arial"/>
            </a:endParaRPr>
          </a:p>
        </p:txBody>
      </p:sp>
      <p:pic>
        <p:nvPicPr>
          <p:cNvPr id="532" name="Google Shape;532;p109"/>
          <p:cNvPicPr preferRelativeResize="0"/>
          <p:nvPr/>
        </p:nvPicPr>
        <p:blipFill rotWithShape="1">
          <a:blip r:embed="rId3">
            <a:alphaModFix/>
          </a:blip>
          <a:srcRect b="2742"/>
          <a:stretch/>
        </p:blipFill>
        <p:spPr>
          <a:xfrm>
            <a:off x="6539325" y="1648175"/>
            <a:ext cx="2179451" cy="23444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110"/>
          <p:cNvSpPr txBox="1">
            <a:spLocks noGrp="1"/>
          </p:cNvSpPr>
          <p:nvPr>
            <p:ph type="title"/>
          </p:nvPr>
        </p:nvSpPr>
        <p:spPr>
          <a:xfrm>
            <a:off x="0" y="0"/>
            <a:ext cx="9144000" cy="865200"/>
          </a:xfrm>
          <a:prstGeom prst="rect">
            <a:avLst/>
          </a:prstGeom>
        </p:spPr>
        <p:txBody>
          <a:bodyPr spcFirstLastPara="1" wrap="square" lIns="365750" tIns="91425" rIns="91425" bIns="91425" anchor="ctr" anchorCtr="0">
            <a:noAutofit/>
          </a:bodyPr>
          <a:lstStyle/>
          <a:p>
            <a:pPr marL="0" lvl="0" indent="0" algn="l" rtl="0">
              <a:spcBef>
                <a:spcPts val="0"/>
              </a:spcBef>
              <a:spcAft>
                <a:spcPts val="0"/>
              </a:spcAft>
              <a:buNone/>
            </a:pPr>
            <a:r>
              <a:rPr lang="en"/>
              <a:t>Agenda</a:t>
            </a:r>
            <a:endParaRPr/>
          </a:p>
        </p:txBody>
      </p:sp>
      <p:sp>
        <p:nvSpPr>
          <p:cNvPr id="538" name="Google Shape;538;p110"/>
          <p:cNvSpPr txBox="1">
            <a:spLocks noGrp="1"/>
          </p:cNvSpPr>
          <p:nvPr>
            <p:ph type="body" idx="1"/>
          </p:nvPr>
        </p:nvSpPr>
        <p:spPr>
          <a:xfrm>
            <a:off x="233500" y="865200"/>
            <a:ext cx="6579600" cy="4166700"/>
          </a:xfrm>
          <a:prstGeom prst="rect">
            <a:avLst/>
          </a:prstGeom>
        </p:spPr>
        <p:txBody>
          <a:bodyPr spcFirstLastPara="1" wrap="square" lIns="91425" tIns="91425" rIns="91425" bIns="91425" anchor="t" anchorCtr="0">
            <a:noAutofit/>
          </a:bodyPr>
          <a:lstStyle/>
          <a:p>
            <a:pPr marL="457200" lvl="0" indent="-336550" algn="l" rtl="0">
              <a:lnSpc>
                <a:spcPct val="100000"/>
              </a:lnSpc>
              <a:spcBef>
                <a:spcPts val="0"/>
              </a:spcBef>
              <a:spcAft>
                <a:spcPts val="0"/>
              </a:spcAft>
              <a:buSzPts val="1700"/>
              <a:buFont typeface="Arial"/>
              <a:buChar char="❖"/>
            </a:pPr>
            <a:r>
              <a:rPr lang="en" sz="1700" b="1">
                <a:latin typeface="Arial"/>
                <a:ea typeface="Arial"/>
                <a:cs typeface="Arial"/>
                <a:sym typeface="Arial"/>
              </a:rPr>
              <a:t>Introductions</a:t>
            </a:r>
            <a:endParaRPr sz="1700" b="1">
              <a:latin typeface="Arial"/>
              <a:ea typeface="Arial"/>
              <a:cs typeface="Arial"/>
              <a:sym typeface="Arial"/>
            </a:endParaRPr>
          </a:p>
          <a:p>
            <a:pPr marL="457200" lvl="0" indent="-336550" algn="l" rtl="0">
              <a:lnSpc>
                <a:spcPct val="100000"/>
              </a:lnSpc>
              <a:spcBef>
                <a:spcPts val="1000"/>
              </a:spcBef>
              <a:spcAft>
                <a:spcPts val="0"/>
              </a:spcAft>
              <a:buClr>
                <a:srgbClr val="40D7D4"/>
              </a:buClr>
              <a:buSzPts val="1700"/>
              <a:buFont typeface="Arial"/>
              <a:buChar char="❖"/>
            </a:pPr>
            <a:r>
              <a:rPr lang="en" sz="1700" b="1">
                <a:solidFill>
                  <a:srgbClr val="40D7D4"/>
                </a:solidFill>
                <a:latin typeface="Arial"/>
                <a:ea typeface="Arial"/>
                <a:cs typeface="Arial"/>
                <a:sym typeface="Arial"/>
              </a:rPr>
              <a:t>Pair Share</a:t>
            </a:r>
            <a:endParaRPr sz="1700" b="1">
              <a:latin typeface="Arial"/>
              <a:ea typeface="Arial"/>
              <a:cs typeface="Arial"/>
              <a:sym typeface="Arial"/>
            </a:endParaRPr>
          </a:p>
          <a:p>
            <a:pPr marL="457200" lvl="0" indent="-336550" algn="l" rtl="0">
              <a:lnSpc>
                <a:spcPct val="100000"/>
              </a:lnSpc>
              <a:spcBef>
                <a:spcPts val="1000"/>
              </a:spcBef>
              <a:spcAft>
                <a:spcPts val="0"/>
              </a:spcAft>
              <a:buSzPts val="1700"/>
              <a:buFont typeface="Arial"/>
              <a:buChar char="❖"/>
            </a:pPr>
            <a:r>
              <a:rPr lang="en" sz="1700" b="1">
                <a:latin typeface="Arial"/>
                <a:ea typeface="Arial"/>
                <a:cs typeface="Arial"/>
                <a:sym typeface="Arial"/>
              </a:rPr>
              <a:t>Heating &amp; Cooling in VT: Where it Comes From 101, Why it Matters &amp; What We Want </a:t>
            </a:r>
            <a:endParaRPr sz="1700" b="1">
              <a:latin typeface="Arial"/>
              <a:ea typeface="Arial"/>
              <a:cs typeface="Arial"/>
              <a:sym typeface="Arial"/>
            </a:endParaRPr>
          </a:p>
          <a:p>
            <a:pPr marL="457200" lvl="0" indent="-336550" algn="l" rtl="0">
              <a:lnSpc>
                <a:spcPct val="100000"/>
              </a:lnSpc>
              <a:spcBef>
                <a:spcPts val="1000"/>
              </a:spcBef>
              <a:spcAft>
                <a:spcPts val="0"/>
              </a:spcAft>
              <a:buClr>
                <a:srgbClr val="40D7D4"/>
              </a:buClr>
              <a:buSzPts val="1700"/>
              <a:buFont typeface="Arial"/>
              <a:buChar char="❖"/>
            </a:pPr>
            <a:r>
              <a:rPr lang="en" sz="1700" b="1">
                <a:solidFill>
                  <a:srgbClr val="40D7D4"/>
                </a:solidFill>
                <a:latin typeface="Arial"/>
                <a:ea typeface="Arial"/>
                <a:cs typeface="Arial"/>
                <a:sym typeface="Arial"/>
              </a:rPr>
              <a:t>Q &amp; A</a:t>
            </a:r>
            <a:endParaRPr sz="1700" b="1">
              <a:solidFill>
                <a:srgbClr val="40D7D4"/>
              </a:solidFill>
              <a:latin typeface="Arial"/>
              <a:ea typeface="Arial"/>
              <a:cs typeface="Arial"/>
              <a:sym typeface="Arial"/>
            </a:endParaRPr>
          </a:p>
          <a:p>
            <a:pPr marL="457200" lvl="0" indent="-336550" algn="l" rtl="0">
              <a:lnSpc>
                <a:spcPct val="100000"/>
              </a:lnSpc>
              <a:spcBef>
                <a:spcPts val="1000"/>
              </a:spcBef>
              <a:spcAft>
                <a:spcPts val="0"/>
              </a:spcAft>
              <a:buSzPts val="1700"/>
              <a:buFont typeface="Arial"/>
              <a:buChar char="❖"/>
            </a:pPr>
            <a:r>
              <a:rPr lang="en" sz="1700" b="1">
                <a:latin typeface="Arial"/>
                <a:ea typeface="Arial"/>
                <a:cs typeface="Arial"/>
                <a:sym typeface="Arial"/>
              </a:rPr>
              <a:t>Reactions/More Questions </a:t>
            </a:r>
            <a:endParaRPr sz="1700" b="1">
              <a:latin typeface="Arial"/>
              <a:ea typeface="Arial"/>
              <a:cs typeface="Arial"/>
              <a:sym typeface="Arial"/>
            </a:endParaRPr>
          </a:p>
          <a:p>
            <a:pPr marL="457200" lvl="0" indent="-336550" algn="l" rtl="0">
              <a:lnSpc>
                <a:spcPct val="100000"/>
              </a:lnSpc>
              <a:spcBef>
                <a:spcPts val="1000"/>
              </a:spcBef>
              <a:spcAft>
                <a:spcPts val="0"/>
              </a:spcAft>
              <a:buClr>
                <a:srgbClr val="40D7D4"/>
              </a:buClr>
              <a:buSzPts val="1700"/>
              <a:buFont typeface="Arial"/>
              <a:buChar char="❖"/>
            </a:pPr>
            <a:r>
              <a:rPr lang="en" sz="1700" b="1">
                <a:solidFill>
                  <a:srgbClr val="40D7D4"/>
                </a:solidFill>
                <a:latin typeface="Arial"/>
                <a:ea typeface="Arial"/>
                <a:cs typeface="Arial"/>
                <a:sym typeface="Arial"/>
              </a:rPr>
              <a:t>What can we do about it? </a:t>
            </a:r>
            <a:endParaRPr sz="1700" b="1">
              <a:solidFill>
                <a:srgbClr val="40D7D4"/>
              </a:solidFill>
              <a:latin typeface="Arial"/>
              <a:ea typeface="Arial"/>
              <a:cs typeface="Arial"/>
              <a:sym typeface="Arial"/>
            </a:endParaRPr>
          </a:p>
          <a:p>
            <a:pPr marL="457200" lvl="0" indent="-336550" algn="l" rtl="0">
              <a:lnSpc>
                <a:spcPct val="100000"/>
              </a:lnSpc>
              <a:spcBef>
                <a:spcPts val="1000"/>
              </a:spcBef>
              <a:spcAft>
                <a:spcPts val="0"/>
              </a:spcAft>
              <a:buSzPts val="1700"/>
              <a:buFont typeface="Arial"/>
              <a:buChar char="❖"/>
            </a:pPr>
            <a:r>
              <a:rPr lang="en" sz="1700" b="1">
                <a:latin typeface="Arial"/>
                <a:ea typeface="Arial"/>
                <a:cs typeface="Arial"/>
                <a:sym typeface="Arial"/>
              </a:rPr>
              <a:t>Final Pair Share</a:t>
            </a:r>
            <a:endParaRPr sz="1700" b="1">
              <a:latin typeface="Arial"/>
              <a:ea typeface="Arial"/>
              <a:cs typeface="Arial"/>
              <a:sym typeface="Arial"/>
            </a:endParaRPr>
          </a:p>
          <a:p>
            <a:pPr marL="457200" lvl="0" indent="-336550" algn="l" rtl="0">
              <a:lnSpc>
                <a:spcPct val="100000"/>
              </a:lnSpc>
              <a:spcBef>
                <a:spcPts val="1000"/>
              </a:spcBef>
              <a:spcAft>
                <a:spcPts val="0"/>
              </a:spcAft>
              <a:buClr>
                <a:srgbClr val="40D7D4"/>
              </a:buClr>
              <a:buSzPts val="1700"/>
              <a:buFont typeface="Arial"/>
              <a:buChar char="❖"/>
            </a:pPr>
            <a:r>
              <a:rPr lang="en" sz="1700" b="1">
                <a:solidFill>
                  <a:srgbClr val="40D7D4"/>
                </a:solidFill>
                <a:latin typeface="Arial"/>
                <a:ea typeface="Arial"/>
                <a:cs typeface="Arial"/>
                <a:sym typeface="Arial"/>
              </a:rPr>
              <a:t>Next Steps </a:t>
            </a:r>
            <a:endParaRPr sz="1700" b="1">
              <a:solidFill>
                <a:srgbClr val="40D7D4"/>
              </a:solidFill>
              <a:latin typeface="Arial"/>
              <a:ea typeface="Arial"/>
              <a:cs typeface="Arial"/>
              <a:sym typeface="Arial"/>
            </a:endParaRPr>
          </a:p>
          <a:p>
            <a:pPr marL="457200" lvl="0" indent="-336550" algn="l" rtl="0">
              <a:lnSpc>
                <a:spcPct val="100000"/>
              </a:lnSpc>
              <a:spcBef>
                <a:spcPts val="1000"/>
              </a:spcBef>
              <a:spcAft>
                <a:spcPts val="0"/>
              </a:spcAft>
              <a:buSzPts val="1700"/>
              <a:buFont typeface="Arial"/>
              <a:buChar char="❖"/>
            </a:pPr>
            <a:r>
              <a:rPr lang="en" sz="1700" b="1">
                <a:latin typeface="Arial"/>
                <a:ea typeface="Arial"/>
                <a:cs typeface="Arial"/>
                <a:sym typeface="Arial"/>
              </a:rPr>
              <a:t>Closing</a:t>
            </a:r>
            <a:endParaRPr sz="1700" b="1">
              <a:latin typeface="Arial"/>
              <a:ea typeface="Arial"/>
              <a:cs typeface="Arial"/>
              <a:sym typeface="Arial"/>
            </a:endParaRPr>
          </a:p>
          <a:p>
            <a:pPr marL="457200" lvl="0" indent="0" algn="l" rtl="0">
              <a:lnSpc>
                <a:spcPct val="100000"/>
              </a:lnSpc>
              <a:spcBef>
                <a:spcPts val="1000"/>
              </a:spcBef>
              <a:spcAft>
                <a:spcPts val="0"/>
              </a:spcAft>
              <a:buNone/>
            </a:pPr>
            <a:endParaRPr sz="1700" b="1">
              <a:latin typeface="Arial"/>
              <a:ea typeface="Arial"/>
              <a:cs typeface="Arial"/>
              <a:sym typeface="Arial"/>
            </a:endParaRPr>
          </a:p>
          <a:p>
            <a:pPr marL="0" lvl="0" indent="0" algn="l" rtl="0">
              <a:lnSpc>
                <a:spcPct val="100000"/>
              </a:lnSpc>
              <a:spcBef>
                <a:spcPts val="1000"/>
              </a:spcBef>
              <a:spcAft>
                <a:spcPts val="1200"/>
              </a:spcAft>
              <a:buNone/>
            </a:pPr>
            <a:endParaRPr/>
          </a:p>
        </p:txBody>
      </p:sp>
      <p:pic>
        <p:nvPicPr>
          <p:cNvPr id="539" name="Google Shape;539;p110"/>
          <p:cNvPicPr preferRelativeResize="0"/>
          <p:nvPr/>
        </p:nvPicPr>
        <p:blipFill rotWithShape="1">
          <a:blip r:embed="rId3">
            <a:alphaModFix/>
          </a:blip>
          <a:srcRect l="1753" t="2036" r="2972" b="1902"/>
          <a:stretch/>
        </p:blipFill>
        <p:spPr>
          <a:xfrm>
            <a:off x="6813100" y="1077500"/>
            <a:ext cx="2194550" cy="3444349"/>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111"/>
          <p:cNvSpPr txBox="1">
            <a:spLocks noGrp="1"/>
          </p:cNvSpPr>
          <p:nvPr>
            <p:ph type="title"/>
          </p:nvPr>
        </p:nvSpPr>
        <p:spPr>
          <a:xfrm>
            <a:off x="0" y="0"/>
            <a:ext cx="9144000" cy="865200"/>
          </a:xfrm>
          <a:prstGeom prst="rect">
            <a:avLst/>
          </a:prstGeom>
        </p:spPr>
        <p:txBody>
          <a:bodyPr spcFirstLastPara="1" wrap="square" lIns="365750" tIns="91425" rIns="91425" bIns="91425" anchor="ctr" anchorCtr="0">
            <a:noAutofit/>
          </a:bodyPr>
          <a:lstStyle/>
          <a:p>
            <a:pPr marL="0" lvl="0" indent="0" algn="l" rtl="0">
              <a:spcBef>
                <a:spcPts val="0"/>
              </a:spcBef>
              <a:spcAft>
                <a:spcPts val="0"/>
              </a:spcAft>
              <a:buNone/>
            </a:pPr>
            <a:r>
              <a:rPr lang="en"/>
              <a:t>Pair Share</a:t>
            </a:r>
            <a:endParaRPr/>
          </a:p>
        </p:txBody>
      </p:sp>
      <p:pic>
        <p:nvPicPr>
          <p:cNvPr id="545" name="Google Shape;545;p111"/>
          <p:cNvPicPr preferRelativeResize="0"/>
          <p:nvPr/>
        </p:nvPicPr>
        <p:blipFill>
          <a:blip r:embed="rId3">
            <a:alphaModFix/>
          </a:blip>
          <a:stretch>
            <a:fillRect/>
          </a:stretch>
        </p:blipFill>
        <p:spPr>
          <a:xfrm>
            <a:off x="3314700" y="2781100"/>
            <a:ext cx="2514600" cy="2133600"/>
          </a:xfrm>
          <a:prstGeom prst="rect">
            <a:avLst/>
          </a:prstGeom>
          <a:noFill/>
          <a:ln>
            <a:noFill/>
          </a:ln>
        </p:spPr>
      </p:pic>
      <p:sp>
        <p:nvSpPr>
          <p:cNvPr id="546" name="Google Shape;546;p111"/>
          <p:cNvSpPr/>
          <p:nvPr/>
        </p:nvSpPr>
        <p:spPr>
          <a:xfrm>
            <a:off x="2887650" y="943250"/>
            <a:ext cx="2998800" cy="1759800"/>
          </a:xfrm>
          <a:prstGeom prst="wedgeEllipseCallout">
            <a:avLst>
              <a:gd name="adj1" fmla="val 7694"/>
              <a:gd name="adj2" fmla="val 66760"/>
            </a:avLst>
          </a:prstGeom>
          <a:solidFill>
            <a:schemeClr val="lt1"/>
          </a:solidFill>
          <a:ln w="28575" cap="flat" cmpd="sng">
            <a:solidFill>
              <a:srgbClr val="40D7D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None/>
            </a:pPr>
            <a:r>
              <a:rPr lang="en" sz="1600">
                <a:solidFill>
                  <a:srgbClr val="40D7D4"/>
                </a:solidFill>
                <a:latin typeface="Roboto Medium"/>
                <a:ea typeface="Roboto Medium"/>
                <a:cs typeface="Roboto Medium"/>
                <a:sym typeface="Roboto Medium"/>
              </a:rPr>
              <a:t>What brought you to this workshop?</a:t>
            </a:r>
            <a:endParaRPr sz="600">
              <a:solidFill>
                <a:srgbClr val="40D7D4"/>
              </a:solidFill>
            </a:endParaRPr>
          </a:p>
        </p:txBody>
      </p:sp>
      <p:sp>
        <p:nvSpPr>
          <p:cNvPr id="547" name="Google Shape;547;p111"/>
          <p:cNvSpPr/>
          <p:nvPr/>
        </p:nvSpPr>
        <p:spPr>
          <a:xfrm>
            <a:off x="6081275" y="1847125"/>
            <a:ext cx="2884200" cy="2269500"/>
          </a:xfrm>
          <a:prstGeom prst="wedgeEllipseCallout">
            <a:avLst>
              <a:gd name="adj1" fmla="val -42721"/>
              <a:gd name="adj2" fmla="val 44818"/>
            </a:avLst>
          </a:prstGeom>
          <a:solidFill>
            <a:schemeClr val="lt1"/>
          </a:solidFill>
          <a:ln w="28575" cap="flat" cmpd="sng">
            <a:solidFill>
              <a:srgbClr val="40D7D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1000"/>
              </a:spcBef>
              <a:spcAft>
                <a:spcPts val="1000"/>
              </a:spcAft>
              <a:buNone/>
            </a:pPr>
            <a:r>
              <a:rPr lang="en" sz="1600">
                <a:solidFill>
                  <a:srgbClr val="40D7D4"/>
                </a:solidFill>
                <a:latin typeface="Roboto"/>
                <a:ea typeface="Roboto"/>
                <a:cs typeface="Roboto"/>
                <a:sym typeface="Roboto"/>
              </a:rPr>
              <a:t>What’s the connection between electricity and climate change?</a:t>
            </a:r>
            <a:endParaRPr sz="1600">
              <a:solidFill>
                <a:srgbClr val="40D7D4"/>
              </a:solidFill>
              <a:latin typeface="Roboto"/>
              <a:ea typeface="Roboto"/>
              <a:cs typeface="Roboto"/>
              <a:sym typeface="Roboto"/>
            </a:endParaRPr>
          </a:p>
        </p:txBody>
      </p:sp>
      <p:sp>
        <p:nvSpPr>
          <p:cNvPr id="548" name="Google Shape;548;p111"/>
          <p:cNvSpPr/>
          <p:nvPr/>
        </p:nvSpPr>
        <p:spPr>
          <a:xfrm>
            <a:off x="255750" y="3383800"/>
            <a:ext cx="2103000" cy="1530900"/>
          </a:xfrm>
          <a:prstGeom prst="wedgeEllipseCallout">
            <a:avLst>
              <a:gd name="adj1" fmla="val 92558"/>
              <a:gd name="adj2" fmla="val -18579"/>
            </a:avLst>
          </a:prstGeom>
          <a:solidFill>
            <a:schemeClr val="lt1"/>
          </a:solidFill>
          <a:ln w="28575" cap="flat" cmpd="sng">
            <a:solidFill>
              <a:srgbClr val="40D7D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1000"/>
              </a:spcAft>
              <a:buNone/>
            </a:pPr>
            <a:r>
              <a:rPr lang="en" sz="1600">
                <a:solidFill>
                  <a:srgbClr val="40D7D4"/>
                </a:solidFill>
                <a:latin typeface="Roboto Medium"/>
                <a:ea typeface="Roboto Medium"/>
                <a:cs typeface="Roboto Medium"/>
                <a:sym typeface="Roboto Medium"/>
              </a:rPr>
              <a:t>Name, Pronouns, Town</a:t>
            </a:r>
            <a:endParaRPr sz="600">
              <a:solidFill>
                <a:srgbClr val="40D7D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12"/>
          <p:cNvSpPr txBox="1">
            <a:spLocks noGrp="1"/>
          </p:cNvSpPr>
          <p:nvPr>
            <p:ph type="title"/>
          </p:nvPr>
        </p:nvSpPr>
        <p:spPr>
          <a:xfrm>
            <a:off x="0" y="0"/>
            <a:ext cx="9144000" cy="865200"/>
          </a:xfrm>
          <a:prstGeom prst="rect">
            <a:avLst/>
          </a:prstGeom>
        </p:spPr>
        <p:txBody>
          <a:bodyPr spcFirstLastPara="1" wrap="square" lIns="365750" tIns="91425" rIns="91425" bIns="91425" anchor="ctr" anchorCtr="0">
            <a:noAutofit/>
          </a:bodyPr>
          <a:lstStyle/>
          <a:p>
            <a:pPr marL="0" lvl="0" indent="0" algn="l" rtl="0">
              <a:spcBef>
                <a:spcPts val="0"/>
              </a:spcBef>
              <a:spcAft>
                <a:spcPts val="0"/>
              </a:spcAft>
              <a:buNone/>
            </a:pPr>
            <a:r>
              <a:rPr lang="en"/>
              <a:t>Thermal Quiz</a:t>
            </a:r>
            <a:endParaRPr/>
          </a:p>
        </p:txBody>
      </p:sp>
      <p:sp>
        <p:nvSpPr>
          <p:cNvPr id="554" name="Google Shape;554;p112"/>
          <p:cNvSpPr txBox="1">
            <a:spLocks noGrp="1"/>
          </p:cNvSpPr>
          <p:nvPr>
            <p:ph type="body" idx="1"/>
          </p:nvPr>
        </p:nvSpPr>
        <p:spPr>
          <a:xfrm>
            <a:off x="330000" y="1417300"/>
            <a:ext cx="8484000" cy="27885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1800" b="1">
                <a:solidFill>
                  <a:srgbClr val="444746"/>
                </a:solidFill>
                <a:latin typeface="Roboto"/>
                <a:ea typeface="Roboto"/>
                <a:cs typeface="Roboto"/>
                <a:sym typeface="Roboto"/>
              </a:rPr>
              <a:t>How does Vermont heat and cool it’s buildings?</a:t>
            </a:r>
            <a:endParaRPr sz="1800">
              <a:solidFill>
                <a:srgbClr val="444746"/>
              </a:solidFill>
              <a:latin typeface="Roboto"/>
              <a:ea typeface="Roboto"/>
              <a:cs typeface="Roboto"/>
              <a:sym typeface="Roboto"/>
            </a:endParaRPr>
          </a:p>
          <a:p>
            <a:pPr marL="457200" lvl="0" indent="0" algn="l" rtl="0">
              <a:spcBef>
                <a:spcPts val="1000"/>
              </a:spcBef>
              <a:spcAft>
                <a:spcPts val="0"/>
              </a:spcAft>
              <a:buNone/>
            </a:pPr>
            <a:r>
              <a:rPr lang="en" sz="1800">
                <a:solidFill>
                  <a:srgbClr val="444746"/>
                </a:solidFill>
                <a:latin typeface="Roboto"/>
                <a:ea typeface="Roboto"/>
                <a:cs typeface="Roboto"/>
                <a:sym typeface="Roboto"/>
              </a:rPr>
              <a:t>a.</a:t>
            </a:r>
            <a:endParaRPr sz="1800">
              <a:solidFill>
                <a:srgbClr val="444746"/>
              </a:solidFill>
              <a:latin typeface="Roboto"/>
              <a:ea typeface="Roboto"/>
              <a:cs typeface="Roboto"/>
              <a:sym typeface="Roboto"/>
            </a:endParaRPr>
          </a:p>
          <a:p>
            <a:pPr marL="457200" lvl="0" indent="0" algn="l" rtl="0">
              <a:spcBef>
                <a:spcPts val="1000"/>
              </a:spcBef>
              <a:spcAft>
                <a:spcPts val="0"/>
              </a:spcAft>
              <a:buNone/>
            </a:pPr>
            <a:r>
              <a:rPr lang="en" sz="1800">
                <a:solidFill>
                  <a:srgbClr val="444746"/>
                </a:solidFill>
                <a:latin typeface="Roboto"/>
                <a:ea typeface="Roboto"/>
                <a:cs typeface="Roboto"/>
                <a:sym typeface="Roboto"/>
              </a:rPr>
              <a:t>b. </a:t>
            </a:r>
            <a:endParaRPr sz="1800">
              <a:solidFill>
                <a:srgbClr val="444746"/>
              </a:solidFill>
              <a:latin typeface="Roboto"/>
              <a:ea typeface="Roboto"/>
              <a:cs typeface="Roboto"/>
              <a:sym typeface="Roboto"/>
            </a:endParaRPr>
          </a:p>
          <a:p>
            <a:pPr marL="457200" lvl="0" indent="0" algn="l" rtl="0">
              <a:spcBef>
                <a:spcPts val="1000"/>
              </a:spcBef>
              <a:spcAft>
                <a:spcPts val="0"/>
              </a:spcAft>
              <a:buNone/>
            </a:pPr>
            <a:r>
              <a:rPr lang="en" sz="1800">
                <a:solidFill>
                  <a:srgbClr val="444746"/>
                </a:solidFill>
                <a:latin typeface="Roboto"/>
                <a:ea typeface="Roboto"/>
                <a:cs typeface="Roboto"/>
                <a:sym typeface="Roboto"/>
              </a:rPr>
              <a:t>c. </a:t>
            </a:r>
            <a:endParaRPr sz="1800">
              <a:solidFill>
                <a:srgbClr val="444746"/>
              </a:solidFill>
              <a:latin typeface="Roboto"/>
              <a:ea typeface="Roboto"/>
              <a:cs typeface="Roboto"/>
              <a:sym typeface="Roboto"/>
            </a:endParaRPr>
          </a:p>
          <a:p>
            <a:pPr marL="457200" lvl="0" indent="0" algn="l" rtl="0">
              <a:spcBef>
                <a:spcPts val="1000"/>
              </a:spcBef>
              <a:spcAft>
                <a:spcPts val="0"/>
              </a:spcAft>
              <a:buNone/>
            </a:pPr>
            <a:r>
              <a:rPr lang="en" sz="1800">
                <a:solidFill>
                  <a:srgbClr val="444746"/>
                </a:solidFill>
                <a:latin typeface="Roboto"/>
                <a:ea typeface="Roboto"/>
                <a:cs typeface="Roboto"/>
                <a:sym typeface="Roboto"/>
              </a:rPr>
              <a:t>d. </a:t>
            </a:r>
            <a:endParaRPr sz="1800">
              <a:solidFill>
                <a:srgbClr val="444746"/>
              </a:solidFill>
              <a:latin typeface="Times New Roman"/>
              <a:ea typeface="Times New Roman"/>
              <a:cs typeface="Times New Roman"/>
              <a:sym typeface="Times New Roman"/>
            </a:endParaRPr>
          </a:p>
          <a:p>
            <a:pPr marL="457200" lvl="0" indent="0" algn="l" rtl="0">
              <a:spcBef>
                <a:spcPts val="1000"/>
              </a:spcBef>
              <a:spcAft>
                <a:spcPts val="1000"/>
              </a:spcAft>
              <a:buNone/>
            </a:pP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113"/>
          <p:cNvSpPr txBox="1">
            <a:spLocks noGrp="1"/>
          </p:cNvSpPr>
          <p:nvPr>
            <p:ph type="title"/>
          </p:nvPr>
        </p:nvSpPr>
        <p:spPr>
          <a:xfrm>
            <a:off x="0" y="0"/>
            <a:ext cx="9144000" cy="865200"/>
          </a:xfrm>
          <a:prstGeom prst="rect">
            <a:avLst/>
          </a:prstGeom>
        </p:spPr>
        <p:txBody>
          <a:bodyPr spcFirstLastPara="1" wrap="square" lIns="365750" tIns="91425" rIns="91425" bIns="91425" anchor="ctr" anchorCtr="0">
            <a:noAutofit/>
          </a:bodyPr>
          <a:lstStyle/>
          <a:p>
            <a:pPr marL="0" lvl="0" indent="0" algn="l" rtl="0">
              <a:spcBef>
                <a:spcPts val="0"/>
              </a:spcBef>
              <a:spcAft>
                <a:spcPts val="0"/>
              </a:spcAft>
              <a:buNone/>
            </a:pPr>
            <a:r>
              <a:rPr lang="en"/>
              <a:t>Thermal Quiz</a:t>
            </a:r>
            <a:endParaRPr/>
          </a:p>
        </p:txBody>
      </p:sp>
      <p:sp>
        <p:nvSpPr>
          <p:cNvPr id="560" name="Google Shape;560;p113"/>
          <p:cNvSpPr txBox="1">
            <a:spLocks noGrp="1"/>
          </p:cNvSpPr>
          <p:nvPr>
            <p:ph type="body" idx="1"/>
          </p:nvPr>
        </p:nvSpPr>
        <p:spPr>
          <a:xfrm>
            <a:off x="330000" y="1417300"/>
            <a:ext cx="8484000" cy="27885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sz="1800" b="1">
                <a:solidFill>
                  <a:srgbClr val="444746"/>
                </a:solidFill>
                <a:latin typeface="Roboto"/>
                <a:ea typeface="Roboto"/>
                <a:cs typeface="Roboto"/>
                <a:sym typeface="Roboto"/>
              </a:rPr>
              <a:t>How polluting is each of these sources?</a:t>
            </a:r>
            <a:endParaRPr sz="1800">
              <a:solidFill>
                <a:srgbClr val="444746"/>
              </a:solidFill>
              <a:latin typeface="Roboto"/>
              <a:ea typeface="Roboto"/>
              <a:cs typeface="Roboto"/>
              <a:sym typeface="Roboto"/>
            </a:endParaRPr>
          </a:p>
          <a:p>
            <a:pPr marL="457200" lvl="0" indent="0" algn="l" rtl="0">
              <a:spcBef>
                <a:spcPts val="1000"/>
              </a:spcBef>
              <a:spcAft>
                <a:spcPts val="0"/>
              </a:spcAft>
              <a:buNone/>
            </a:pPr>
            <a:r>
              <a:rPr lang="en" sz="1800">
                <a:solidFill>
                  <a:srgbClr val="444746"/>
                </a:solidFill>
                <a:latin typeface="Roboto"/>
                <a:ea typeface="Roboto"/>
                <a:cs typeface="Roboto"/>
                <a:sym typeface="Roboto"/>
              </a:rPr>
              <a:t>a.</a:t>
            </a:r>
            <a:endParaRPr sz="1800">
              <a:solidFill>
                <a:srgbClr val="444746"/>
              </a:solidFill>
              <a:latin typeface="Roboto"/>
              <a:ea typeface="Roboto"/>
              <a:cs typeface="Roboto"/>
              <a:sym typeface="Roboto"/>
            </a:endParaRPr>
          </a:p>
          <a:p>
            <a:pPr marL="457200" lvl="0" indent="0" algn="l" rtl="0">
              <a:spcBef>
                <a:spcPts val="1000"/>
              </a:spcBef>
              <a:spcAft>
                <a:spcPts val="0"/>
              </a:spcAft>
              <a:buNone/>
            </a:pPr>
            <a:r>
              <a:rPr lang="en" sz="1800">
                <a:solidFill>
                  <a:srgbClr val="444746"/>
                </a:solidFill>
                <a:latin typeface="Roboto"/>
                <a:ea typeface="Roboto"/>
                <a:cs typeface="Roboto"/>
                <a:sym typeface="Roboto"/>
              </a:rPr>
              <a:t>b. </a:t>
            </a:r>
            <a:endParaRPr sz="1800">
              <a:solidFill>
                <a:srgbClr val="444746"/>
              </a:solidFill>
              <a:latin typeface="Roboto"/>
              <a:ea typeface="Roboto"/>
              <a:cs typeface="Roboto"/>
              <a:sym typeface="Roboto"/>
            </a:endParaRPr>
          </a:p>
          <a:p>
            <a:pPr marL="457200" lvl="0" indent="0" algn="l" rtl="0">
              <a:spcBef>
                <a:spcPts val="1000"/>
              </a:spcBef>
              <a:spcAft>
                <a:spcPts val="0"/>
              </a:spcAft>
              <a:buNone/>
            </a:pPr>
            <a:r>
              <a:rPr lang="en" sz="1800">
                <a:solidFill>
                  <a:srgbClr val="444746"/>
                </a:solidFill>
                <a:latin typeface="Roboto"/>
                <a:ea typeface="Roboto"/>
                <a:cs typeface="Roboto"/>
                <a:sym typeface="Roboto"/>
              </a:rPr>
              <a:t>c. </a:t>
            </a:r>
            <a:endParaRPr sz="1800">
              <a:solidFill>
                <a:srgbClr val="444746"/>
              </a:solidFill>
              <a:latin typeface="Roboto"/>
              <a:ea typeface="Roboto"/>
              <a:cs typeface="Roboto"/>
              <a:sym typeface="Roboto"/>
            </a:endParaRPr>
          </a:p>
          <a:p>
            <a:pPr marL="457200" lvl="0" indent="0" algn="l" rtl="0">
              <a:spcBef>
                <a:spcPts val="1000"/>
              </a:spcBef>
              <a:spcAft>
                <a:spcPts val="0"/>
              </a:spcAft>
              <a:buNone/>
            </a:pPr>
            <a:r>
              <a:rPr lang="en" sz="1800">
                <a:solidFill>
                  <a:srgbClr val="444746"/>
                </a:solidFill>
                <a:latin typeface="Roboto"/>
                <a:ea typeface="Roboto"/>
                <a:cs typeface="Roboto"/>
                <a:sym typeface="Roboto"/>
              </a:rPr>
              <a:t>d. </a:t>
            </a:r>
            <a:endParaRPr sz="1800">
              <a:solidFill>
                <a:srgbClr val="444746"/>
              </a:solidFill>
              <a:latin typeface="Times New Roman"/>
              <a:ea typeface="Times New Roman"/>
              <a:cs typeface="Times New Roman"/>
              <a:sym typeface="Times New Roman"/>
            </a:endParaRPr>
          </a:p>
          <a:p>
            <a:pPr marL="457200" lvl="0" indent="0" algn="l" rtl="0">
              <a:spcBef>
                <a:spcPts val="1000"/>
              </a:spcBef>
              <a:spcAft>
                <a:spcPts val="1000"/>
              </a:spcAft>
              <a:buNone/>
            </a:pP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4"/>
        <p:cNvGrpSpPr/>
        <p:nvPr/>
      </p:nvGrpSpPr>
      <p:grpSpPr>
        <a:xfrm>
          <a:off x="0" y="0"/>
          <a:ext cx="0" cy="0"/>
          <a:chOff x="0" y="0"/>
          <a:chExt cx="0" cy="0"/>
        </a:xfrm>
      </p:grpSpPr>
      <p:sp>
        <p:nvSpPr>
          <p:cNvPr id="565" name="Google Shape;565;p114"/>
          <p:cNvSpPr txBox="1"/>
          <p:nvPr/>
        </p:nvSpPr>
        <p:spPr>
          <a:xfrm>
            <a:off x="1268550" y="156150"/>
            <a:ext cx="6606900" cy="261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000"/>
              </a:spcBef>
              <a:spcAft>
                <a:spcPts val="0"/>
              </a:spcAft>
              <a:buNone/>
            </a:pPr>
            <a:r>
              <a:rPr lang="en" sz="3600" b="1">
                <a:solidFill>
                  <a:srgbClr val="40D7D4"/>
                </a:solidFill>
                <a:latin typeface="Roboto Condensed"/>
                <a:ea typeface="Roboto Condensed"/>
                <a:cs typeface="Roboto Condensed"/>
                <a:sym typeface="Roboto Condensed"/>
              </a:rPr>
              <a:t>Heating &amp; Cooling in VT 101: </a:t>
            </a:r>
            <a:endParaRPr sz="3600" b="1">
              <a:solidFill>
                <a:srgbClr val="40D7D4"/>
              </a:solidFill>
              <a:latin typeface="Roboto Condensed"/>
              <a:ea typeface="Roboto Condensed"/>
              <a:cs typeface="Roboto Condensed"/>
              <a:sym typeface="Roboto Condensed"/>
            </a:endParaRPr>
          </a:p>
          <a:p>
            <a:pPr marL="0" lvl="0" indent="0" algn="ctr" rtl="0">
              <a:lnSpc>
                <a:spcPct val="115000"/>
              </a:lnSpc>
              <a:spcBef>
                <a:spcPts val="1000"/>
              </a:spcBef>
              <a:spcAft>
                <a:spcPts val="1000"/>
              </a:spcAft>
              <a:buNone/>
            </a:pPr>
            <a:r>
              <a:rPr lang="en" sz="3600" b="1">
                <a:solidFill>
                  <a:srgbClr val="40D7D4"/>
                </a:solidFill>
                <a:latin typeface="Roboto Condensed"/>
                <a:ea typeface="Roboto Condensed"/>
                <a:cs typeface="Roboto Condensed"/>
                <a:sym typeface="Roboto Condensed"/>
              </a:rPr>
              <a:t>Why it Matters, Where it Comes From, &amp; What We Want </a:t>
            </a:r>
            <a:endParaRPr sz="3600">
              <a:solidFill>
                <a:srgbClr val="40D7D4"/>
              </a:solidFill>
              <a:latin typeface="Roboto Condensed"/>
              <a:ea typeface="Roboto Condensed"/>
              <a:cs typeface="Roboto Condensed"/>
              <a:sym typeface="Roboto Condensed"/>
            </a:endParaRPr>
          </a:p>
        </p:txBody>
      </p:sp>
      <p:sp>
        <p:nvSpPr>
          <p:cNvPr id="566" name="Google Shape;566;p114"/>
          <p:cNvSpPr/>
          <p:nvPr/>
        </p:nvSpPr>
        <p:spPr>
          <a:xfrm>
            <a:off x="4265350" y="3556875"/>
            <a:ext cx="2470392" cy="1258524"/>
          </a:xfrm>
          <a:prstGeom prst="cloud">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7" name="Google Shape;567;p114"/>
          <p:cNvPicPr preferRelativeResize="0"/>
          <p:nvPr/>
        </p:nvPicPr>
        <p:blipFill rotWithShape="1">
          <a:blip r:embed="rId3">
            <a:alphaModFix/>
          </a:blip>
          <a:srcRect l="7566" t="45301" r="6448"/>
          <a:stretch/>
        </p:blipFill>
        <p:spPr>
          <a:xfrm>
            <a:off x="1623725" y="2244950"/>
            <a:ext cx="5896550" cy="2813299"/>
          </a:xfrm>
          <a:prstGeom prst="rect">
            <a:avLst/>
          </a:prstGeom>
          <a:noFill/>
          <a:ln>
            <a:noFill/>
          </a:ln>
        </p:spPr>
      </p:pic>
    </p:spTree>
  </p:cSld>
  <p:clrMapOvr>
    <a:masterClrMapping/>
  </p:clrMapOvr>
</p:sld>
</file>

<file path=ppt/theme/theme1.xml><?xml version="1.0" encoding="utf-8"?>
<a:theme xmlns:a="http://schemas.openxmlformats.org/drawingml/2006/main" name="350VT presentation">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1826</Words>
  <Application>Microsoft Office PowerPoint</Application>
  <PresentationFormat>On-screen Show (16:9)</PresentationFormat>
  <Paragraphs>204</Paragraphs>
  <Slides>31</Slides>
  <Notes>31</Notes>
  <HiddenSlides>1</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31</vt:i4>
      </vt:variant>
    </vt:vector>
  </HeadingPairs>
  <TitlesOfParts>
    <vt:vector size="48" baseType="lpstr">
      <vt:lpstr>Calibri</vt:lpstr>
      <vt:lpstr>Verdana</vt:lpstr>
      <vt:lpstr>Roboto</vt:lpstr>
      <vt:lpstr>Open Sans</vt:lpstr>
      <vt:lpstr>Overpass Mono</vt:lpstr>
      <vt:lpstr>Poppins Medium</vt:lpstr>
      <vt:lpstr>Roboto Medium</vt:lpstr>
      <vt:lpstr>Permanent Marker</vt:lpstr>
      <vt:lpstr>Roboto Condensed</vt:lpstr>
      <vt:lpstr>Georgia</vt:lpstr>
      <vt:lpstr>Arial</vt:lpstr>
      <vt:lpstr>Times New Roman</vt:lpstr>
      <vt:lpstr>Roboto Black</vt:lpstr>
      <vt:lpstr>350VT presentation</vt:lpstr>
      <vt:lpstr>Simple Light</vt:lpstr>
      <vt:lpstr>Office Theme</vt:lpstr>
      <vt:lpstr>Office Theme</vt:lpstr>
      <vt:lpstr>PowerPoint Presentation</vt:lpstr>
      <vt:lpstr>Land Acknowledgement </vt:lpstr>
      <vt:lpstr>Thank you to:  Kim Hornung-Marcy Gene Kraus Cheryl Joy-Lipton Geetu Melwani Debbie New Scot Zens  For developing this presentation  </vt:lpstr>
      <vt:lpstr>350VT’s Mission</vt:lpstr>
      <vt:lpstr>Agenda</vt:lpstr>
      <vt:lpstr>Pair Share</vt:lpstr>
      <vt:lpstr>Thermal Quiz</vt:lpstr>
      <vt:lpstr>Thermal Quiz</vt:lpstr>
      <vt:lpstr>PowerPoint Presentation</vt:lpstr>
      <vt:lpstr>PowerPoint Presentation</vt:lpstr>
      <vt:lpstr>Framing the Conversation</vt:lpstr>
      <vt:lpstr>Why heating and cooling matters</vt:lpstr>
      <vt:lpstr>What is the Affordable Heat Act?</vt:lpstr>
      <vt:lpstr>Three major problems with the AHA:</vt:lpstr>
      <vt:lpstr>  Biomass is considered  Renewable Energy </vt:lpstr>
      <vt:lpstr>What data has informed 350VT’s understanding and position</vt:lpstr>
      <vt:lpstr>Bill McKibben on Biomass</vt:lpstr>
      <vt:lpstr>Biomass pollution is comparable  to oil, coal and gas</vt:lpstr>
      <vt:lpstr>       Let’s take a closer look: Solid Biomass </vt:lpstr>
      <vt:lpstr>       Life Cycle Analysis: Solid Biomass </vt:lpstr>
      <vt:lpstr>Here’s what the science says</vt:lpstr>
      <vt:lpstr>PowerPoint Presentation</vt:lpstr>
      <vt:lpstr>Vargas, Moomaw, Zakaras June 2023 </vt:lpstr>
      <vt:lpstr>PowerPoint Presentation</vt:lpstr>
      <vt:lpstr>A large tree stores more carbon than many smaller ones</vt:lpstr>
      <vt:lpstr>Laura Haight, PPI Testimony to VT Senate Environment &amp; Energy Committee April 24, 2023</vt:lpstr>
      <vt:lpstr>Laganiere et al. 2017</vt:lpstr>
      <vt:lpstr>PowerPoint Presentation</vt:lpstr>
      <vt:lpstr> Rooney-Varga &amp; Moomaw Policy Recommendations</vt:lpstr>
      <vt:lpstr>The McNeil Biomass Plant is Vermont's biggest CO2 emitter</vt:lpstr>
      <vt:lpstr>McNeil District Heating Makes More Pollution Per Unit of Energy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 Zens</dc:creator>
  <cp:lastModifiedBy>Michael S. Zens</cp:lastModifiedBy>
  <cp:revision>4</cp:revision>
  <dcterms:modified xsi:type="dcterms:W3CDTF">2024-05-16T21:06:03Z</dcterms:modified>
</cp:coreProperties>
</file>